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7"/>
  </p:notesMasterIdLst>
  <p:sldIdLst>
    <p:sldId id="276" r:id="rId2"/>
    <p:sldId id="284" r:id="rId3"/>
    <p:sldId id="277" r:id="rId4"/>
    <p:sldId id="285" r:id="rId5"/>
    <p:sldId id="278" r:id="rId6"/>
    <p:sldId id="286" r:id="rId7"/>
    <p:sldId id="261" r:id="rId8"/>
    <p:sldId id="287" r:id="rId9"/>
    <p:sldId id="272" r:id="rId10"/>
    <p:sldId id="288" r:id="rId11"/>
    <p:sldId id="295" r:id="rId12"/>
    <p:sldId id="298" r:id="rId13"/>
    <p:sldId id="299" r:id="rId14"/>
    <p:sldId id="300" r:id="rId15"/>
    <p:sldId id="301" r:id="rId16"/>
    <p:sldId id="296" r:id="rId17"/>
    <p:sldId id="297" r:id="rId18"/>
    <p:sldId id="289" r:id="rId19"/>
    <p:sldId id="290" r:id="rId20"/>
    <p:sldId id="291" r:id="rId21"/>
    <p:sldId id="310" r:id="rId22"/>
    <p:sldId id="311" r:id="rId23"/>
    <p:sldId id="312" r:id="rId24"/>
    <p:sldId id="313" r:id="rId25"/>
    <p:sldId id="292" r:id="rId26"/>
    <p:sldId id="302" r:id="rId27"/>
    <p:sldId id="303" r:id="rId28"/>
    <p:sldId id="304" r:id="rId29"/>
    <p:sldId id="314" r:id="rId30"/>
    <p:sldId id="294" r:id="rId31"/>
    <p:sldId id="317" r:id="rId32"/>
    <p:sldId id="308" r:id="rId33"/>
    <p:sldId id="315" r:id="rId34"/>
    <p:sldId id="316" r:id="rId35"/>
    <p:sldId id="318" r:id="rId36"/>
    <p:sldId id="309" r:id="rId37"/>
    <p:sldId id="293" r:id="rId38"/>
    <p:sldId id="305" r:id="rId39"/>
    <p:sldId id="306" r:id="rId40"/>
    <p:sldId id="307" r:id="rId41"/>
    <p:sldId id="279" r:id="rId42"/>
    <p:sldId id="280" r:id="rId43"/>
    <p:sldId id="281" r:id="rId44"/>
    <p:sldId id="282" r:id="rId45"/>
    <p:sldId id="283" r:id="rId4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3118" autoAdjust="0"/>
  </p:normalViewPr>
  <p:slideViewPr>
    <p:cSldViewPr snapToGrid="0">
      <p:cViewPr varScale="1">
        <p:scale>
          <a:sx n="95" d="100"/>
          <a:sy n="95" d="100"/>
        </p:scale>
        <p:origin x="1158"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8109BCA-1B17-4FA2-96C9-848F2844FDAA}" type="datetimeFigureOut">
              <a:rPr lang="zh-CN" altLang="en-US" smtClean="0"/>
              <a:t>2023/9/3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432F9DD-3F31-47A5-9C87-4ACB4F2FE1D1}" type="slidenum">
              <a:rPr lang="zh-CN" altLang="en-US" smtClean="0"/>
              <a:t>‹#›</a:t>
            </a:fld>
            <a:endParaRPr lang="zh-CN" altLang="en-US"/>
          </a:p>
        </p:txBody>
      </p:sp>
    </p:spTree>
    <p:extLst>
      <p:ext uri="{BB962C8B-B14F-4D97-AF65-F5344CB8AC3E}">
        <p14:creationId xmlns:p14="http://schemas.microsoft.com/office/powerpoint/2010/main" val="2436141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消融实验</a:t>
            </a:r>
          </a:p>
        </p:txBody>
      </p:sp>
      <p:sp>
        <p:nvSpPr>
          <p:cNvPr id="4" name="灯片编号占位符 3"/>
          <p:cNvSpPr>
            <a:spLocks noGrp="1"/>
          </p:cNvSpPr>
          <p:nvPr>
            <p:ph type="sldNum" sz="quarter" idx="5"/>
          </p:nvPr>
        </p:nvSpPr>
        <p:spPr/>
        <p:txBody>
          <a:bodyPr/>
          <a:lstStyle/>
          <a:p>
            <a:fld id="{037D1183-7296-47A3-A4BD-17AC4AC32C25}" type="slidenum">
              <a:rPr lang="zh-CN" altLang="en-US" smtClean="0"/>
              <a:t>7</a:t>
            </a:fld>
            <a:endParaRPr lang="zh-CN" altLang="en-US"/>
          </a:p>
        </p:txBody>
      </p:sp>
    </p:spTree>
    <p:extLst>
      <p:ext uri="{BB962C8B-B14F-4D97-AF65-F5344CB8AC3E}">
        <p14:creationId xmlns:p14="http://schemas.microsoft.com/office/powerpoint/2010/main" val="24298847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432F9DD-3F31-47A5-9C87-4ACB4F2FE1D1}" type="slidenum">
              <a:rPr lang="zh-CN" altLang="en-US" smtClean="0"/>
              <a:t>18</a:t>
            </a:fld>
            <a:endParaRPr lang="zh-CN" altLang="en-US"/>
          </a:p>
        </p:txBody>
      </p:sp>
    </p:spTree>
    <p:extLst>
      <p:ext uri="{BB962C8B-B14F-4D97-AF65-F5344CB8AC3E}">
        <p14:creationId xmlns:p14="http://schemas.microsoft.com/office/powerpoint/2010/main" val="33776950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首先，为每一帧随机初始化一个噪声，然后计算相邻帧像素上的差值</a:t>
            </a:r>
            <a:endParaRPr lang="en-US" altLang="zh-CN" dirty="0"/>
          </a:p>
          <a:p>
            <a:r>
              <a:rPr lang="zh-CN" altLang="en-US" dirty="0"/>
              <a:t>静态区域拥有相同的噪声，动态区域是不同的噪声；通过设定阈值来调节平滑度</a:t>
            </a:r>
            <a:endParaRPr lang="en-US" altLang="zh-CN" dirty="0"/>
          </a:p>
          <a:p>
            <a:r>
              <a:rPr lang="zh-CN" altLang="en-US" b="0" i="0" dirty="0">
                <a:solidFill>
                  <a:srgbClr val="000000"/>
                </a:solidFill>
                <a:effectLst/>
                <a:latin typeface="微软雅黑" panose="020B0503020204020204" pitchFamily="34" charset="-122"/>
                <a:ea typeface="微软雅黑" panose="020B0503020204020204" pitchFamily="34" charset="-122"/>
              </a:rPr>
              <a:t>如果阈值设置为</a:t>
            </a:r>
            <a:r>
              <a:rPr lang="en-US" altLang="zh-CN" b="0" i="0" dirty="0">
                <a:solidFill>
                  <a:srgbClr val="000000"/>
                </a:solidFill>
                <a:effectLst/>
                <a:latin typeface="微软雅黑" panose="020B0503020204020204" pitchFamily="34" charset="-122"/>
                <a:ea typeface="微软雅黑" panose="020B0503020204020204" pitchFamily="34" charset="-122"/>
              </a:rPr>
              <a:t>1</a:t>
            </a:r>
            <a:r>
              <a:rPr lang="zh-CN" altLang="en-US" b="0" i="0" dirty="0">
                <a:solidFill>
                  <a:srgbClr val="000000"/>
                </a:solidFill>
                <a:effectLst/>
                <a:latin typeface="微软雅黑" panose="020B0503020204020204" pitchFamily="34" charset="-122"/>
                <a:ea typeface="微软雅黑" panose="020B0503020204020204" pitchFamily="34" charset="-122"/>
              </a:rPr>
              <a:t>，则所有帧的噪声都是相同的，这可能会导致伪影。如果阈值设置为零，则每帧的噪声都是独立采样的，这可能会导致闪烁。</a:t>
            </a:r>
            <a:endParaRPr lang="zh-CN" altLang="en-US" dirty="0"/>
          </a:p>
        </p:txBody>
      </p:sp>
      <p:sp>
        <p:nvSpPr>
          <p:cNvPr id="4" name="灯片编号占位符 3"/>
          <p:cNvSpPr>
            <a:spLocks noGrp="1"/>
          </p:cNvSpPr>
          <p:nvPr>
            <p:ph type="sldNum" sz="quarter" idx="5"/>
          </p:nvPr>
        </p:nvSpPr>
        <p:spPr/>
        <p:txBody>
          <a:bodyPr/>
          <a:lstStyle/>
          <a:p>
            <a:fld id="{D432F9DD-3F31-47A5-9C87-4ACB4F2FE1D1}" type="slidenum">
              <a:rPr lang="zh-CN" altLang="en-US" smtClean="0"/>
              <a:t>21</a:t>
            </a:fld>
            <a:endParaRPr lang="zh-CN" altLang="en-US"/>
          </a:p>
        </p:txBody>
      </p:sp>
    </p:spTree>
    <p:extLst>
      <p:ext uri="{BB962C8B-B14F-4D97-AF65-F5344CB8AC3E}">
        <p14:creationId xmlns:p14="http://schemas.microsoft.com/office/powerpoint/2010/main" val="24961539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does not require a heavy pre-processing stage nor a per-video or per-edit finetuning strategy.</a:t>
            </a:r>
            <a:endParaRPr lang="zh-CN" altLang="en-US" dirty="0"/>
          </a:p>
        </p:txBody>
      </p:sp>
      <p:sp>
        <p:nvSpPr>
          <p:cNvPr id="4" name="灯片编号占位符 3"/>
          <p:cNvSpPr>
            <a:spLocks noGrp="1"/>
          </p:cNvSpPr>
          <p:nvPr>
            <p:ph type="sldNum" sz="quarter" idx="5"/>
          </p:nvPr>
        </p:nvSpPr>
        <p:spPr/>
        <p:txBody>
          <a:bodyPr/>
          <a:lstStyle/>
          <a:p>
            <a:fld id="{D432F9DD-3F31-47A5-9C87-4ACB4F2FE1D1}" type="slidenum">
              <a:rPr lang="zh-CN" altLang="en-US" smtClean="0"/>
              <a:t>34</a:t>
            </a:fld>
            <a:endParaRPr lang="zh-CN" altLang="en-US"/>
          </a:p>
        </p:txBody>
      </p:sp>
    </p:spTree>
    <p:extLst>
      <p:ext uri="{BB962C8B-B14F-4D97-AF65-F5344CB8AC3E}">
        <p14:creationId xmlns:p14="http://schemas.microsoft.com/office/powerpoint/2010/main" val="31156210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22F8D4-D65D-1E41-7969-1E40363D0B0D}"/>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7A7C59F-5FCD-6E25-DE75-C9B7173D532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18AC12D9-A684-3E33-9BCE-26319113F2FC}"/>
              </a:ext>
            </a:extLst>
          </p:cNvPr>
          <p:cNvSpPr>
            <a:spLocks noGrp="1"/>
          </p:cNvSpPr>
          <p:nvPr>
            <p:ph type="dt" sz="half" idx="10"/>
          </p:nvPr>
        </p:nvSpPr>
        <p:spPr/>
        <p:txBody>
          <a:bodyPr/>
          <a:lstStyle/>
          <a:p>
            <a:fld id="{E99F7695-0644-4D34-B75C-72AC2E9F923B}" type="datetimeFigureOut">
              <a:rPr lang="zh-CN" altLang="en-US" smtClean="0"/>
              <a:t>2023/9/3</a:t>
            </a:fld>
            <a:endParaRPr lang="zh-CN" altLang="en-US"/>
          </a:p>
        </p:txBody>
      </p:sp>
      <p:sp>
        <p:nvSpPr>
          <p:cNvPr id="5" name="页脚占位符 4">
            <a:extLst>
              <a:ext uri="{FF2B5EF4-FFF2-40B4-BE49-F238E27FC236}">
                <a16:creationId xmlns:a16="http://schemas.microsoft.com/office/drawing/2014/main" id="{E8DA2202-0CC0-A351-5151-0C5A50FB8F1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CD3660D-D428-0469-8280-77DA906E20B2}"/>
              </a:ext>
            </a:extLst>
          </p:cNvPr>
          <p:cNvSpPr>
            <a:spLocks noGrp="1"/>
          </p:cNvSpPr>
          <p:nvPr>
            <p:ph type="sldNum" sz="quarter" idx="12"/>
          </p:nvPr>
        </p:nvSpPr>
        <p:spPr/>
        <p:txBody>
          <a:bodyPr/>
          <a:lstStyle/>
          <a:p>
            <a:fld id="{FAE79915-626A-48D0-A483-30F4310F40D0}" type="slidenum">
              <a:rPr lang="zh-CN" altLang="en-US" smtClean="0"/>
              <a:t>‹#›</a:t>
            </a:fld>
            <a:endParaRPr lang="zh-CN" altLang="en-US"/>
          </a:p>
        </p:txBody>
      </p:sp>
    </p:spTree>
    <p:extLst>
      <p:ext uri="{BB962C8B-B14F-4D97-AF65-F5344CB8AC3E}">
        <p14:creationId xmlns:p14="http://schemas.microsoft.com/office/powerpoint/2010/main" val="6267786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4F58B0-7A63-CF86-912D-0CB2FAD7E57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A231756-A094-048A-AEA6-157DEE5661C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9B82AF4-75DC-1324-D5D4-ED1D20233544}"/>
              </a:ext>
            </a:extLst>
          </p:cNvPr>
          <p:cNvSpPr>
            <a:spLocks noGrp="1"/>
          </p:cNvSpPr>
          <p:nvPr>
            <p:ph type="dt" sz="half" idx="10"/>
          </p:nvPr>
        </p:nvSpPr>
        <p:spPr/>
        <p:txBody>
          <a:bodyPr/>
          <a:lstStyle/>
          <a:p>
            <a:fld id="{E99F7695-0644-4D34-B75C-72AC2E9F923B}" type="datetimeFigureOut">
              <a:rPr lang="zh-CN" altLang="en-US" smtClean="0"/>
              <a:t>2023/9/3</a:t>
            </a:fld>
            <a:endParaRPr lang="zh-CN" altLang="en-US"/>
          </a:p>
        </p:txBody>
      </p:sp>
      <p:sp>
        <p:nvSpPr>
          <p:cNvPr id="5" name="页脚占位符 4">
            <a:extLst>
              <a:ext uri="{FF2B5EF4-FFF2-40B4-BE49-F238E27FC236}">
                <a16:creationId xmlns:a16="http://schemas.microsoft.com/office/drawing/2014/main" id="{7D22AEB8-9473-215B-1EB6-BC1DEFB19B9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937D8DD-B295-EBEB-4102-E55A5A18EA44}"/>
              </a:ext>
            </a:extLst>
          </p:cNvPr>
          <p:cNvSpPr>
            <a:spLocks noGrp="1"/>
          </p:cNvSpPr>
          <p:nvPr>
            <p:ph type="sldNum" sz="quarter" idx="12"/>
          </p:nvPr>
        </p:nvSpPr>
        <p:spPr/>
        <p:txBody>
          <a:bodyPr/>
          <a:lstStyle/>
          <a:p>
            <a:fld id="{FAE79915-626A-48D0-A483-30F4310F40D0}" type="slidenum">
              <a:rPr lang="zh-CN" altLang="en-US" smtClean="0"/>
              <a:t>‹#›</a:t>
            </a:fld>
            <a:endParaRPr lang="zh-CN" altLang="en-US"/>
          </a:p>
        </p:txBody>
      </p:sp>
    </p:spTree>
    <p:extLst>
      <p:ext uri="{BB962C8B-B14F-4D97-AF65-F5344CB8AC3E}">
        <p14:creationId xmlns:p14="http://schemas.microsoft.com/office/powerpoint/2010/main" val="24690960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1B9C239-666E-95E1-0FE2-4521DE450B1A}"/>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96C1BC7-9966-4F90-7A4A-C7CF935F8BC0}"/>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9681D10-7180-8E08-83CF-57F9451BE0FD}"/>
              </a:ext>
            </a:extLst>
          </p:cNvPr>
          <p:cNvSpPr>
            <a:spLocks noGrp="1"/>
          </p:cNvSpPr>
          <p:nvPr>
            <p:ph type="dt" sz="half" idx="10"/>
          </p:nvPr>
        </p:nvSpPr>
        <p:spPr/>
        <p:txBody>
          <a:bodyPr/>
          <a:lstStyle/>
          <a:p>
            <a:fld id="{E99F7695-0644-4D34-B75C-72AC2E9F923B}" type="datetimeFigureOut">
              <a:rPr lang="zh-CN" altLang="en-US" smtClean="0"/>
              <a:t>2023/9/3</a:t>
            </a:fld>
            <a:endParaRPr lang="zh-CN" altLang="en-US"/>
          </a:p>
        </p:txBody>
      </p:sp>
      <p:sp>
        <p:nvSpPr>
          <p:cNvPr id="5" name="页脚占位符 4">
            <a:extLst>
              <a:ext uri="{FF2B5EF4-FFF2-40B4-BE49-F238E27FC236}">
                <a16:creationId xmlns:a16="http://schemas.microsoft.com/office/drawing/2014/main" id="{9753A854-D401-996F-686F-AD3405F9FAE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F8B5914-94C2-33B1-8080-4CC1E5E17CD1}"/>
              </a:ext>
            </a:extLst>
          </p:cNvPr>
          <p:cNvSpPr>
            <a:spLocks noGrp="1"/>
          </p:cNvSpPr>
          <p:nvPr>
            <p:ph type="sldNum" sz="quarter" idx="12"/>
          </p:nvPr>
        </p:nvSpPr>
        <p:spPr/>
        <p:txBody>
          <a:bodyPr/>
          <a:lstStyle/>
          <a:p>
            <a:fld id="{FAE79915-626A-48D0-A483-30F4310F40D0}" type="slidenum">
              <a:rPr lang="zh-CN" altLang="en-US" smtClean="0"/>
              <a:t>‹#›</a:t>
            </a:fld>
            <a:endParaRPr lang="zh-CN" altLang="en-US"/>
          </a:p>
        </p:txBody>
      </p:sp>
    </p:spTree>
    <p:extLst>
      <p:ext uri="{BB962C8B-B14F-4D97-AF65-F5344CB8AC3E}">
        <p14:creationId xmlns:p14="http://schemas.microsoft.com/office/powerpoint/2010/main" val="41642103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CA74A8-F951-EA03-9432-B1B6FE2342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95E5ED-E606-A851-FC65-D6FD94C5938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AFC7779-2E45-E04D-2397-40F0272B4C70}"/>
              </a:ext>
            </a:extLst>
          </p:cNvPr>
          <p:cNvSpPr>
            <a:spLocks noGrp="1"/>
          </p:cNvSpPr>
          <p:nvPr>
            <p:ph type="dt" sz="half" idx="10"/>
          </p:nvPr>
        </p:nvSpPr>
        <p:spPr/>
        <p:txBody>
          <a:bodyPr/>
          <a:lstStyle/>
          <a:p>
            <a:fld id="{E99F7695-0644-4D34-B75C-72AC2E9F923B}" type="datetimeFigureOut">
              <a:rPr lang="zh-CN" altLang="en-US" smtClean="0"/>
              <a:t>2023/9/3</a:t>
            </a:fld>
            <a:endParaRPr lang="zh-CN" altLang="en-US"/>
          </a:p>
        </p:txBody>
      </p:sp>
      <p:sp>
        <p:nvSpPr>
          <p:cNvPr id="5" name="页脚占位符 4">
            <a:extLst>
              <a:ext uri="{FF2B5EF4-FFF2-40B4-BE49-F238E27FC236}">
                <a16:creationId xmlns:a16="http://schemas.microsoft.com/office/drawing/2014/main" id="{B3E976E6-5CA0-9EC3-708C-B96805B58B5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4A154DE-9FB2-5565-F83D-7E493963194B}"/>
              </a:ext>
            </a:extLst>
          </p:cNvPr>
          <p:cNvSpPr>
            <a:spLocks noGrp="1"/>
          </p:cNvSpPr>
          <p:nvPr>
            <p:ph type="sldNum" sz="quarter" idx="12"/>
          </p:nvPr>
        </p:nvSpPr>
        <p:spPr/>
        <p:txBody>
          <a:bodyPr/>
          <a:lstStyle/>
          <a:p>
            <a:fld id="{FAE79915-626A-48D0-A483-30F4310F40D0}" type="slidenum">
              <a:rPr lang="zh-CN" altLang="en-US" smtClean="0"/>
              <a:t>‹#›</a:t>
            </a:fld>
            <a:endParaRPr lang="zh-CN" altLang="en-US"/>
          </a:p>
        </p:txBody>
      </p:sp>
    </p:spTree>
    <p:extLst>
      <p:ext uri="{BB962C8B-B14F-4D97-AF65-F5344CB8AC3E}">
        <p14:creationId xmlns:p14="http://schemas.microsoft.com/office/powerpoint/2010/main" val="23027424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8518E4-0852-2BC4-67EA-2F468C7ABC0A}"/>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2358081-74A2-13E1-B978-EC7630964E6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CF8A067-A1E4-9BCD-E830-AD7475E8FA4B}"/>
              </a:ext>
            </a:extLst>
          </p:cNvPr>
          <p:cNvSpPr>
            <a:spLocks noGrp="1"/>
          </p:cNvSpPr>
          <p:nvPr>
            <p:ph type="dt" sz="half" idx="10"/>
          </p:nvPr>
        </p:nvSpPr>
        <p:spPr/>
        <p:txBody>
          <a:bodyPr/>
          <a:lstStyle/>
          <a:p>
            <a:fld id="{E99F7695-0644-4D34-B75C-72AC2E9F923B}" type="datetimeFigureOut">
              <a:rPr lang="zh-CN" altLang="en-US" smtClean="0"/>
              <a:t>2023/9/3</a:t>
            </a:fld>
            <a:endParaRPr lang="zh-CN" altLang="en-US"/>
          </a:p>
        </p:txBody>
      </p:sp>
      <p:sp>
        <p:nvSpPr>
          <p:cNvPr id="5" name="页脚占位符 4">
            <a:extLst>
              <a:ext uri="{FF2B5EF4-FFF2-40B4-BE49-F238E27FC236}">
                <a16:creationId xmlns:a16="http://schemas.microsoft.com/office/drawing/2014/main" id="{99AC40FA-799A-E2D0-9DBC-5A5E1F6A38A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607E3E9-4500-FD1F-4B03-5604C4BDAB88}"/>
              </a:ext>
            </a:extLst>
          </p:cNvPr>
          <p:cNvSpPr>
            <a:spLocks noGrp="1"/>
          </p:cNvSpPr>
          <p:nvPr>
            <p:ph type="sldNum" sz="quarter" idx="12"/>
          </p:nvPr>
        </p:nvSpPr>
        <p:spPr/>
        <p:txBody>
          <a:bodyPr/>
          <a:lstStyle/>
          <a:p>
            <a:fld id="{FAE79915-626A-48D0-A483-30F4310F40D0}" type="slidenum">
              <a:rPr lang="zh-CN" altLang="en-US" smtClean="0"/>
              <a:t>‹#›</a:t>
            </a:fld>
            <a:endParaRPr lang="zh-CN" altLang="en-US"/>
          </a:p>
        </p:txBody>
      </p:sp>
    </p:spTree>
    <p:extLst>
      <p:ext uri="{BB962C8B-B14F-4D97-AF65-F5344CB8AC3E}">
        <p14:creationId xmlns:p14="http://schemas.microsoft.com/office/powerpoint/2010/main" val="28888258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1F2730-CC92-D14C-8ABE-565517B6369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A7316F7-DED4-C581-2D3E-A9D6FFEAC306}"/>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A899C50-2FD6-75FB-4E9B-16DEA5017893}"/>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157CB3C-1B0E-941B-7313-50BC06A53610}"/>
              </a:ext>
            </a:extLst>
          </p:cNvPr>
          <p:cNvSpPr>
            <a:spLocks noGrp="1"/>
          </p:cNvSpPr>
          <p:nvPr>
            <p:ph type="dt" sz="half" idx="10"/>
          </p:nvPr>
        </p:nvSpPr>
        <p:spPr/>
        <p:txBody>
          <a:bodyPr/>
          <a:lstStyle/>
          <a:p>
            <a:fld id="{E99F7695-0644-4D34-B75C-72AC2E9F923B}" type="datetimeFigureOut">
              <a:rPr lang="zh-CN" altLang="en-US" smtClean="0"/>
              <a:t>2023/9/3</a:t>
            </a:fld>
            <a:endParaRPr lang="zh-CN" altLang="en-US"/>
          </a:p>
        </p:txBody>
      </p:sp>
      <p:sp>
        <p:nvSpPr>
          <p:cNvPr id="6" name="页脚占位符 5">
            <a:extLst>
              <a:ext uri="{FF2B5EF4-FFF2-40B4-BE49-F238E27FC236}">
                <a16:creationId xmlns:a16="http://schemas.microsoft.com/office/drawing/2014/main" id="{F7237A54-7AEE-350C-9439-027D104D5DE8}"/>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70192B9B-21C3-D9C8-77F5-8155C694AF82}"/>
              </a:ext>
            </a:extLst>
          </p:cNvPr>
          <p:cNvSpPr>
            <a:spLocks noGrp="1"/>
          </p:cNvSpPr>
          <p:nvPr>
            <p:ph type="sldNum" sz="quarter" idx="12"/>
          </p:nvPr>
        </p:nvSpPr>
        <p:spPr/>
        <p:txBody>
          <a:bodyPr/>
          <a:lstStyle/>
          <a:p>
            <a:fld id="{FAE79915-626A-48D0-A483-30F4310F40D0}" type="slidenum">
              <a:rPr lang="zh-CN" altLang="en-US" smtClean="0"/>
              <a:t>‹#›</a:t>
            </a:fld>
            <a:endParaRPr lang="zh-CN" altLang="en-US"/>
          </a:p>
        </p:txBody>
      </p:sp>
    </p:spTree>
    <p:extLst>
      <p:ext uri="{BB962C8B-B14F-4D97-AF65-F5344CB8AC3E}">
        <p14:creationId xmlns:p14="http://schemas.microsoft.com/office/powerpoint/2010/main" val="4151948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F91279-F4CC-E292-6879-C5601C9088B5}"/>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90480FE-9167-6208-ABE6-6EC71785C07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8D713F2-47F3-1C20-7C07-109B1CD4CC82}"/>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5525B9-931B-D22C-C001-9353EA8E964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91A5F58-1287-2A79-D870-F0D7CE3DBC15}"/>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FAE6560-90A8-B1B5-61DB-19127E539C1D}"/>
              </a:ext>
            </a:extLst>
          </p:cNvPr>
          <p:cNvSpPr>
            <a:spLocks noGrp="1"/>
          </p:cNvSpPr>
          <p:nvPr>
            <p:ph type="dt" sz="half" idx="10"/>
          </p:nvPr>
        </p:nvSpPr>
        <p:spPr/>
        <p:txBody>
          <a:bodyPr/>
          <a:lstStyle/>
          <a:p>
            <a:fld id="{E99F7695-0644-4D34-B75C-72AC2E9F923B}" type="datetimeFigureOut">
              <a:rPr lang="zh-CN" altLang="en-US" smtClean="0"/>
              <a:t>2023/9/3</a:t>
            </a:fld>
            <a:endParaRPr lang="zh-CN" altLang="en-US"/>
          </a:p>
        </p:txBody>
      </p:sp>
      <p:sp>
        <p:nvSpPr>
          <p:cNvPr id="8" name="页脚占位符 7">
            <a:extLst>
              <a:ext uri="{FF2B5EF4-FFF2-40B4-BE49-F238E27FC236}">
                <a16:creationId xmlns:a16="http://schemas.microsoft.com/office/drawing/2014/main" id="{AD7D1708-6A1A-C77A-D781-6392931D39F1}"/>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3220FC6E-FE12-D0B8-372A-FAD988D454F4}"/>
              </a:ext>
            </a:extLst>
          </p:cNvPr>
          <p:cNvSpPr>
            <a:spLocks noGrp="1"/>
          </p:cNvSpPr>
          <p:nvPr>
            <p:ph type="sldNum" sz="quarter" idx="12"/>
          </p:nvPr>
        </p:nvSpPr>
        <p:spPr/>
        <p:txBody>
          <a:bodyPr/>
          <a:lstStyle/>
          <a:p>
            <a:fld id="{FAE79915-626A-48D0-A483-30F4310F40D0}" type="slidenum">
              <a:rPr lang="zh-CN" altLang="en-US" smtClean="0"/>
              <a:t>‹#›</a:t>
            </a:fld>
            <a:endParaRPr lang="zh-CN" altLang="en-US"/>
          </a:p>
        </p:txBody>
      </p:sp>
    </p:spTree>
    <p:extLst>
      <p:ext uri="{BB962C8B-B14F-4D97-AF65-F5344CB8AC3E}">
        <p14:creationId xmlns:p14="http://schemas.microsoft.com/office/powerpoint/2010/main" val="13809425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6F00B9-FFAA-C8BE-FBF0-B36A5D19F76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F58D75A-CD62-662D-0D76-20D161CE96D1}"/>
              </a:ext>
            </a:extLst>
          </p:cNvPr>
          <p:cNvSpPr>
            <a:spLocks noGrp="1"/>
          </p:cNvSpPr>
          <p:nvPr>
            <p:ph type="dt" sz="half" idx="10"/>
          </p:nvPr>
        </p:nvSpPr>
        <p:spPr/>
        <p:txBody>
          <a:bodyPr/>
          <a:lstStyle/>
          <a:p>
            <a:fld id="{E99F7695-0644-4D34-B75C-72AC2E9F923B}" type="datetimeFigureOut">
              <a:rPr lang="zh-CN" altLang="en-US" smtClean="0"/>
              <a:t>2023/9/3</a:t>
            </a:fld>
            <a:endParaRPr lang="zh-CN" altLang="en-US"/>
          </a:p>
        </p:txBody>
      </p:sp>
      <p:sp>
        <p:nvSpPr>
          <p:cNvPr id="4" name="页脚占位符 3">
            <a:extLst>
              <a:ext uri="{FF2B5EF4-FFF2-40B4-BE49-F238E27FC236}">
                <a16:creationId xmlns:a16="http://schemas.microsoft.com/office/drawing/2014/main" id="{48754994-E25D-9E7A-DD2D-B36EB43D80E7}"/>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1637D71B-6D25-346E-08DE-1DECD920E61C}"/>
              </a:ext>
            </a:extLst>
          </p:cNvPr>
          <p:cNvSpPr>
            <a:spLocks noGrp="1"/>
          </p:cNvSpPr>
          <p:nvPr>
            <p:ph type="sldNum" sz="quarter" idx="12"/>
          </p:nvPr>
        </p:nvSpPr>
        <p:spPr/>
        <p:txBody>
          <a:bodyPr/>
          <a:lstStyle/>
          <a:p>
            <a:fld id="{FAE79915-626A-48D0-A483-30F4310F40D0}" type="slidenum">
              <a:rPr lang="zh-CN" altLang="en-US" smtClean="0"/>
              <a:t>‹#›</a:t>
            </a:fld>
            <a:endParaRPr lang="zh-CN" altLang="en-US"/>
          </a:p>
        </p:txBody>
      </p:sp>
    </p:spTree>
    <p:extLst>
      <p:ext uri="{BB962C8B-B14F-4D97-AF65-F5344CB8AC3E}">
        <p14:creationId xmlns:p14="http://schemas.microsoft.com/office/powerpoint/2010/main" val="3492169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A950A90-2A32-C91E-D23D-A532CAF4528A}"/>
              </a:ext>
            </a:extLst>
          </p:cNvPr>
          <p:cNvSpPr>
            <a:spLocks noGrp="1"/>
          </p:cNvSpPr>
          <p:nvPr>
            <p:ph type="dt" sz="half" idx="10"/>
          </p:nvPr>
        </p:nvSpPr>
        <p:spPr/>
        <p:txBody>
          <a:bodyPr/>
          <a:lstStyle/>
          <a:p>
            <a:fld id="{E99F7695-0644-4D34-B75C-72AC2E9F923B}" type="datetimeFigureOut">
              <a:rPr lang="zh-CN" altLang="en-US" smtClean="0"/>
              <a:t>2023/9/3</a:t>
            </a:fld>
            <a:endParaRPr lang="zh-CN" altLang="en-US"/>
          </a:p>
        </p:txBody>
      </p:sp>
      <p:sp>
        <p:nvSpPr>
          <p:cNvPr id="3" name="页脚占位符 2">
            <a:extLst>
              <a:ext uri="{FF2B5EF4-FFF2-40B4-BE49-F238E27FC236}">
                <a16:creationId xmlns:a16="http://schemas.microsoft.com/office/drawing/2014/main" id="{F3000682-4715-9041-8BE2-20658296552F}"/>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CDA5E1CC-90A7-0389-9777-0D0FD76C6BC2}"/>
              </a:ext>
            </a:extLst>
          </p:cNvPr>
          <p:cNvSpPr>
            <a:spLocks noGrp="1"/>
          </p:cNvSpPr>
          <p:nvPr>
            <p:ph type="sldNum" sz="quarter" idx="12"/>
          </p:nvPr>
        </p:nvSpPr>
        <p:spPr/>
        <p:txBody>
          <a:bodyPr/>
          <a:lstStyle/>
          <a:p>
            <a:fld id="{FAE79915-626A-48D0-A483-30F4310F40D0}" type="slidenum">
              <a:rPr lang="zh-CN" altLang="en-US" smtClean="0"/>
              <a:t>‹#›</a:t>
            </a:fld>
            <a:endParaRPr lang="zh-CN" altLang="en-US"/>
          </a:p>
        </p:txBody>
      </p:sp>
    </p:spTree>
    <p:extLst>
      <p:ext uri="{BB962C8B-B14F-4D97-AF65-F5344CB8AC3E}">
        <p14:creationId xmlns:p14="http://schemas.microsoft.com/office/powerpoint/2010/main" val="3409675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AC01B8-EBA6-A543-358A-FD25125E0708}"/>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16F1B62-7263-F890-13EA-EAB7FE53213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9EEB972-17C2-0E17-9A8B-44DA938D8E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4F77BFB-8ED5-7C02-30A2-F512C9E0F909}"/>
              </a:ext>
            </a:extLst>
          </p:cNvPr>
          <p:cNvSpPr>
            <a:spLocks noGrp="1"/>
          </p:cNvSpPr>
          <p:nvPr>
            <p:ph type="dt" sz="half" idx="10"/>
          </p:nvPr>
        </p:nvSpPr>
        <p:spPr/>
        <p:txBody>
          <a:bodyPr/>
          <a:lstStyle/>
          <a:p>
            <a:fld id="{E99F7695-0644-4D34-B75C-72AC2E9F923B}" type="datetimeFigureOut">
              <a:rPr lang="zh-CN" altLang="en-US" smtClean="0"/>
              <a:t>2023/9/3</a:t>
            </a:fld>
            <a:endParaRPr lang="zh-CN" altLang="en-US"/>
          </a:p>
        </p:txBody>
      </p:sp>
      <p:sp>
        <p:nvSpPr>
          <p:cNvPr id="6" name="页脚占位符 5">
            <a:extLst>
              <a:ext uri="{FF2B5EF4-FFF2-40B4-BE49-F238E27FC236}">
                <a16:creationId xmlns:a16="http://schemas.microsoft.com/office/drawing/2014/main" id="{26510DF3-69D0-8F5C-83A1-9C2CB28C1A01}"/>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C8CEB038-780C-0CC5-6E78-E8F5EA40039A}"/>
              </a:ext>
            </a:extLst>
          </p:cNvPr>
          <p:cNvSpPr>
            <a:spLocks noGrp="1"/>
          </p:cNvSpPr>
          <p:nvPr>
            <p:ph type="sldNum" sz="quarter" idx="12"/>
          </p:nvPr>
        </p:nvSpPr>
        <p:spPr/>
        <p:txBody>
          <a:bodyPr/>
          <a:lstStyle/>
          <a:p>
            <a:fld id="{FAE79915-626A-48D0-A483-30F4310F40D0}" type="slidenum">
              <a:rPr lang="zh-CN" altLang="en-US" smtClean="0"/>
              <a:t>‹#›</a:t>
            </a:fld>
            <a:endParaRPr lang="zh-CN" altLang="en-US"/>
          </a:p>
        </p:txBody>
      </p:sp>
    </p:spTree>
    <p:extLst>
      <p:ext uri="{BB962C8B-B14F-4D97-AF65-F5344CB8AC3E}">
        <p14:creationId xmlns:p14="http://schemas.microsoft.com/office/powerpoint/2010/main" val="7439330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F9D3B0-E53B-BBA5-A371-380D5A75B4C7}"/>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2BAF988-100D-B541-0CB2-153C018DDCC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8938B36-81DB-2CE0-A67B-64CB149118F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51613E2-814B-91AD-4FDF-A76C970AB0F2}"/>
              </a:ext>
            </a:extLst>
          </p:cNvPr>
          <p:cNvSpPr>
            <a:spLocks noGrp="1"/>
          </p:cNvSpPr>
          <p:nvPr>
            <p:ph type="dt" sz="half" idx="10"/>
          </p:nvPr>
        </p:nvSpPr>
        <p:spPr/>
        <p:txBody>
          <a:bodyPr/>
          <a:lstStyle/>
          <a:p>
            <a:fld id="{E99F7695-0644-4D34-B75C-72AC2E9F923B}" type="datetimeFigureOut">
              <a:rPr lang="zh-CN" altLang="en-US" smtClean="0"/>
              <a:t>2023/9/3</a:t>
            </a:fld>
            <a:endParaRPr lang="zh-CN" altLang="en-US"/>
          </a:p>
        </p:txBody>
      </p:sp>
      <p:sp>
        <p:nvSpPr>
          <p:cNvPr id="6" name="页脚占位符 5">
            <a:extLst>
              <a:ext uri="{FF2B5EF4-FFF2-40B4-BE49-F238E27FC236}">
                <a16:creationId xmlns:a16="http://schemas.microsoft.com/office/drawing/2014/main" id="{D3B6E8EC-270A-53B2-5CA7-AFB6D3DF8987}"/>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DE0E0C77-1806-78DE-57E2-BF9E34AC1B92}"/>
              </a:ext>
            </a:extLst>
          </p:cNvPr>
          <p:cNvSpPr>
            <a:spLocks noGrp="1"/>
          </p:cNvSpPr>
          <p:nvPr>
            <p:ph type="sldNum" sz="quarter" idx="12"/>
          </p:nvPr>
        </p:nvSpPr>
        <p:spPr/>
        <p:txBody>
          <a:bodyPr/>
          <a:lstStyle/>
          <a:p>
            <a:fld id="{FAE79915-626A-48D0-A483-30F4310F40D0}" type="slidenum">
              <a:rPr lang="zh-CN" altLang="en-US" smtClean="0"/>
              <a:t>‹#›</a:t>
            </a:fld>
            <a:endParaRPr lang="zh-CN" altLang="en-US"/>
          </a:p>
        </p:txBody>
      </p:sp>
    </p:spTree>
    <p:extLst>
      <p:ext uri="{BB962C8B-B14F-4D97-AF65-F5344CB8AC3E}">
        <p14:creationId xmlns:p14="http://schemas.microsoft.com/office/powerpoint/2010/main" val="18988131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5D838F94-80C3-A251-F3BF-30565B13283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DDCB583D-38E5-738A-ACAC-272D94E27FE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A91C2A5-08FE-0726-E73E-FDCD85C18A4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99F7695-0644-4D34-B75C-72AC2E9F923B}" type="datetimeFigureOut">
              <a:rPr lang="zh-CN" altLang="en-US" smtClean="0"/>
              <a:t>2023/9/3</a:t>
            </a:fld>
            <a:endParaRPr lang="zh-CN" altLang="en-US"/>
          </a:p>
        </p:txBody>
      </p:sp>
      <p:sp>
        <p:nvSpPr>
          <p:cNvPr id="5" name="页脚占位符 4">
            <a:extLst>
              <a:ext uri="{FF2B5EF4-FFF2-40B4-BE49-F238E27FC236}">
                <a16:creationId xmlns:a16="http://schemas.microsoft.com/office/drawing/2014/main" id="{F10484E5-FAC7-5153-1D2A-7F5188E6A01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B35DBD73-96A3-96C9-F3D6-50B2D754020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AE79915-626A-48D0-A483-30F4310F40D0}" type="slidenum">
              <a:rPr lang="zh-CN" altLang="en-US" smtClean="0"/>
              <a:t>‹#›</a:t>
            </a:fld>
            <a:endParaRPr lang="zh-CN" altLang="en-US"/>
          </a:p>
        </p:txBody>
      </p:sp>
    </p:spTree>
    <p:extLst>
      <p:ext uri="{BB962C8B-B14F-4D97-AF65-F5344CB8AC3E}">
        <p14:creationId xmlns:p14="http://schemas.microsoft.com/office/powerpoint/2010/main" val="101788993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2.png"/><Relationship Id="rId1" Type="http://schemas.openxmlformats.org/officeDocument/2006/relationships/slideLayout" Target="../slideLayouts/slideLayout1.xml"/><Relationship Id="rId6" Type="http://schemas.openxmlformats.org/officeDocument/2006/relationships/image" Target="../media/image34.png"/><Relationship Id="rId5" Type="http://schemas.openxmlformats.org/officeDocument/2006/relationships/image" Target="../media/image7.png"/><Relationship Id="rId4" Type="http://schemas.openxmlformats.org/officeDocument/2006/relationships/image" Target="../media/image33.png"/></Relationships>
</file>

<file path=ppt/slides/_rels/slide1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xml"/><Relationship Id="rId5" Type="http://schemas.openxmlformats.org/officeDocument/2006/relationships/image" Target="../media/image38.png"/><Relationship Id="rId4" Type="http://schemas.openxmlformats.org/officeDocument/2006/relationships/image" Target="../media/image37.png"/></Relationships>
</file>

<file path=ppt/slides/_rels/slide18.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1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1.xml"/><Relationship Id="rId4" Type="http://schemas.openxmlformats.org/officeDocument/2006/relationships/image" Target="../media/image47.png"/></Relationships>
</file>

<file path=ppt/slides/_rels/slide2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2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1.xml"/><Relationship Id="rId4" Type="http://schemas.openxmlformats.org/officeDocument/2006/relationships/image" Target="../media/image62.png"/></Relationships>
</file>

<file path=ppt/slides/_rels/slide28.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1.xml"/><Relationship Id="rId4" Type="http://schemas.openxmlformats.org/officeDocument/2006/relationships/image" Target="../media/image68.png"/></Relationships>
</file>

<file path=ppt/slides/_rels/slide3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1.xml"/><Relationship Id="rId5" Type="http://schemas.openxmlformats.org/officeDocument/2006/relationships/image" Target="../media/image72.png"/><Relationship Id="rId4" Type="http://schemas.openxmlformats.org/officeDocument/2006/relationships/image" Target="../media/image71.png"/></Relationships>
</file>

<file path=ppt/slides/_rels/slide3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35.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 Id="rId9"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xml"/><Relationship Id="rId5" Type="http://schemas.openxmlformats.org/officeDocument/2006/relationships/image" Target="../media/image23.png"/><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AA900367-6B11-DA9B-79EE-EA69951232FB}"/>
              </a:ext>
            </a:extLst>
          </p:cNvPr>
          <p:cNvSpPr txBox="1"/>
          <p:nvPr/>
        </p:nvSpPr>
        <p:spPr>
          <a:xfrm>
            <a:off x="2025686" y="2782669"/>
            <a:ext cx="9294725" cy="646331"/>
          </a:xfrm>
          <a:prstGeom prst="rect">
            <a:avLst/>
          </a:prstGeom>
          <a:noFill/>
        </p:spPr>
        <p:txBody>
          <a:bodyPr wrap="square">
            <a:spAutoFit/>
          </a:bodyPr>
          <a:lstStyle/>
          <a:p>
            <a:r>
              <a:rPr lang="en-US" altLang="zh-CN" sz="3600" dirty="0">
                <a:latin typeface="Times New Roman" panose="02020603050405020304" pitchFamily="18" charset="0"/>
                <a:cs typeface="Times New Roman" panose="02020603050405020304" pitchFamily="18" charset="0"/>
              </a:rPr>
              <a:t>Diffusion Models for Images &amp; Videos</a:t>
            </a:r>
            <a:endParaRPr lang="zh-CN" altLang="en-US" sz="3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484833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B15DE6D2-F9FB-FCF6-DA2E-FFC42B06102F}"/>
              </a:ext>
            </a:extLst>
          </p:cNvPr>
          <p:cNvSpPr txBox="1"/>
          <p:nvPr/>
        </p:nvSpPr>
        <p:spPr>
          <a:xfrm>
            <a:off x="362375" y="511387"/>
            <a:ext cx="2371162" cy="461665"/>
          </a:xfrm>
          <a:prstGeom prst="rect">
            <a:avLst/>
          </a:prstGeom>
          <a:noFill/>
        </p:spPr>
        <p:txBody>
          <a:bodyPr wrap="none" rtlCol="0">
            <a:spAutoFit/>
          </a:bodyPr>
          <a:lstStyle/>
          <a:p>
            <a:r>
              <a:rPr lang="en-US" altLang="zh-CN" sz="2400" dirty="0">
                <a:latin typeface="Times New Roman" panose="02020603050405020304" pitchFamily="18" charset="0"/>
                <a:cs typeface="Times New Roman" panose="02020603050405020304" pitchFamily="18" charset="0"/>
              </a:rPr>
              <a:t>Prompt to prompt</a:t>
            </a:r>
            <a:endParaRPr lang="zh-CN" altLang="en-US" sz="2400" dirty="0">
              <a:latin typeface="Times New Roman" panose="02020603050405020304" pitchFamily="18" charset="0"/>
              <a:cs typeface="Times New Roman" panose="02020603050405020304" pitchFamily="18" charset="0"/>
            </a:endParaRPr>
          </a:p>
        </p:txBody>
      </p:sp>
      <p:pic>
        <p:nvPicPr>
          <p:cNvPr id="3" name="图片 2">
            <a:extLst>
              <a:ext uri="{FF2B5EF4-FFF2-40B4-BE49-F238E27FC236}">
                <a16:creationId xmlns:a16="http://schemas.microsoft.com/office/drawing/2014/main" id="{BE1E8405-0D9E-8850-AC7A-33A30E236EC0}"/>
              </a:ext>
            </a:extLst>
          </p:cNvPr>
          <p:cNvPicPr>
            <a:picLocks noChangeAspect="1"/>
          </p:cNvPicPr>
          <p:nvPr/>
        </p:nvPicPr>
        <p:blipFill>
          <a:blip r:embed="rId2"/>
          <a:stretch>
            <a:fillRect/>
          </a:stretch>
        </p:blipFill>
        <p:spPr>
          <a:xfrm>
            <a:off x="751473" y="1414462"/>
            <a:ext cx="10496550" cy="4029075"/>
          </a:xfrm>
          <a:prstGeom prst="rect">
            <a:avLst/>
          </a:prstGeom>
        </p:spPr>
      </p:pic>
    </p:spTree>
    <p:extLst>
      <p:ext uri="{BB962C8B-B14F-4D97-AF65-F5344CB8AC3E}">
        <p14:creationId xmlns:p14="http://schemas.microsoft.com/office/powerpoint/2010/main" val="3510778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B15DE6D2-F9FB-FCF6-DA2E-FFC42B06102F}"/>
              </a:ext>
            </a:extLst>
          </p:cNvPr>
          <p:cNvSpPr txBox="1"/>
          <p:nvPr/>
        </p:nvSpPr>
        <p:spPr>
          <a:xfrm>
            <a:off x="362375" y="511387"/>
            <a:ext cx="3217547" cy="461665"/>
          </a:xfrm>
          <a:prstGeom prst="rect">
            <a:avLst/>
          </a:prstGeom>
          <a:noFill/>
        </p:spPr>
        <p:txBody>
          <a:bodyPr wrap="none" rtlCol="0">
            <a:spAutoFit/>
          </a:bodyPr>
          <a:lstStyle/>
          <a:p>
            <a:r>
              <a:rPr lang="en-US" altLang="zh-CN" sz="2400" dirty="0">
                <a:latin typeface="Times New Roman" panose="02020603050405020304" pitchFamily="18" charset="0"/>
                <a:cs typeface="Times New Roman" panose="02020603050405020304" pitchFamily="18" charset="0"/>
              </a:rPr>
              <a:t>Zero-Shot Video Editing</a:t>
            </a:r>
            <a:endParaRPr lang="zh-CN" altLang="en-US" sz="2400" dirty="0">
              <a:latin typeface="Times New Roman" panose="02020603050405020304" pitchFamily="18" charset="0"/>
              <a:cs typeface="Times New Roman" panose="02020603050405020304" pitchFamily="18" charset="0"/>
            </a:endParaRPr>
          </a:p>
        </p:txBody>
      </p:sp>
      <p:sp>
        <p:nvSpPr>
          <p:cNvPr id="3" name="矩形 2">
            <a:extLst>
              <a:ext uri="{FF2B5EF4-FFF2-40B4-BE49-F238E27FC236}">
                <a16:creationId xmlns:a16="http://schemas.microsoft.com/office/drawing/2014/main" id="{53C2A335-BA5F-4DB1-995D-DC6BAED594ED}"/>
              </a:ext>
            </a:extLst>
          </p:cNvPr>
          <p:cNvSpPr/>
          <p:nvPr/>
        </p:nvSpPr>
        <p:spPr>
          <a:xfrm>
            <a:off x="442274" y="5044122"/>
            <a:ext cx="4844596" cy="400110"/>
          </a:xfrm>
          <a:prstGeom prst="rect">
            <a:avLst/>
          </a:prstGeom>
        </p:spPr>
        <p:txBody>
          <a:bodyPr wrap="none">
            <a:spAutoFit/>
          </a:bodyPr>
          <a:lstStyle/>
          <a:p>
            <a:r>
              <a:rPr lang="zh-CN" altLang="en-US" sz="2000" dirty="0">
                <a:latin typeface="Times New Roman" panose="02020603050405020304" pitchFamily="18" charset="0"/>
                <a:cs typeface="Times New Roman" panose="02020603050405020304" pitchFamily="18" charset="0"/>
              </a:rPr>
              <a:t>Image Editing：</a:t>
            </a:r>
            <a:r>
              <a:rPr lang="en-US" altLang="zh-CN" sz="2000" dirty="0">
                <a:latin typeface="Times New Roman" panose="02020603050405020304" pitchFamily="18" charset="0"/>
                <a:cs typeface="Times New Roman" panose="02020603050405020304" pitchFamily="18" charset="0"/>
              </a:rPr>
              <a:t>temporally-consistent results</a:t>
            </a:r>
            <a:endParaRPr lang="zh-CN" altLang="en-US" sz="2000" dirty="0">
              <a:latin typeface="Times New Roman" panose="02020603050405020304" pitchFamily="18" charset="0"/>
              <a:cs typeface="Times New Roman" panose="02020603050405020304" pitchFamily="18" charset="0"/>
            </a:endParaRPr>
          </a:p>
        </p:txBody>
      </p:sp>
      <p:sp>
        <p:nvSpPr>
          <p:cNvPr id="4" name="矩形 3">
            <a:extLst>
              <a:ext uri="{FF2B5EF4-FFF2-40B4-BE49-F238E27FC236}">
                <a16:creationId xmlns:a16="http://schemas.microsoft.com/office/drawing/2014/main" id="{F80550C7-FEDE-41C9-A685-996497984BA3}"/>
              </a:ext>
            </a:extLst>
          </p:cNvPr>
          <p:cNvSpPr/>
          <p:nvPr/>
        </p:nvSpPr>
        <p:spPr>
          <a:xfrm>
            <a:off x="442274" y="4265253"/>
            <a:ext cx="2858090" cy="400110"/>
          </a:xfrm>
          <a:prstGeom prst="rect">
            <a:avLst/>
          </a:prstGeom>
        </p:spPr>
        <p:txBody>
          <a:bodyPr wrap="none">
            <a:spAutoFit/>
          </a:bodyPr>
          <a:lstStyle/>
          <a:p>
            <a:r>
              <a:rPr lang="zh-CN" altLang="en-US" sz="2000" dirty="0">
                <a:latin typeface="Times New Roman" panose="02020603050405020304" pitchFamily="18" charset="0"/>
                <a:cs typeface="Times New Roman" panose="02020603050405020304" pitchFamily="18" charset="0"/>
              </a:rPr>
              <a:t>Tune-A-Video：</a:t>
            </a:r>
            <a:r>
              <a:rPr lang="en-US" altLang="zh-CN" sz="2000" dirty="0">
                <a:latin typeface="Times New Roman" panose="02020603050405020304" pitchFamily="18" charset="0"/>
                <a:cs typeface="Times New Roman" panose="02020603050405020304" pitchFamily="18" charset="0"/>
              </a:rPr>
              <a:t>zero shot</a:t>
            </a:r>
            <a:endParaRPr lang="zh-CN" altLang="en-US" sz="2000" dirty="0">
              <a:latin typeface="Times New Roman" panose="02020603050405020304" pitchFamily="18" charset="0"/>
              <a:cs typeface="Times New Roman" panose="02020603050405020304" pitchFamily="18" charset="0"/>
            </a:endParaRPr>
          </a:p>
        </p:txBody>
      </p:sp>
      <p:pic>
        <p:nvPicPr>
          <p:cNvPr id="5" name="图片 4">
            <a:extLst>
              <a:ext uri="{FF2B5EF4-FFF2-40B4-BE49-F238E27FC236}">
                <a16:creationId xmlns:a16="http://schemas.microsoft.com/office/drawing/2014/main" id="{7F7CE3DC-2E92-4B81-90FB-D5BAF9D5F1C8}"/>
              </a:ext>
            </a:extLst>
          </p:cNvPr>
          <p:cNvPicPr>
            <a:picLocks noChangeAspect="1"/>
          </p:cNvPicPr>
          <p:nvPr/>
        </p:nvPicPr>
        <p:blipFill>
          <a:blip r:embed="rId2"/>
          <a:stretch>
            <a:fillRect/>
          </a:stretch>
        </p:blipFill>
        <p:spPr>
          <a:xfrm>
            <a:off x="4078437" y="1256750"/>
            <a:ext cx="7506884" cy="3503675"/>
          </a:xfrm>
          <a:prstGeom prst="rect">
            <a:avLst/>
          </a:prstGeom>
        </p:spPr>
      </p:pic>
    </p:spTree>
    <p:extLst>
      <p:ext uri="{BB962C8B-B14F-4D97-AF65-F5344CB8AC3E}">
        <p14:creationId xmlns:p14="http://schemas.microsoft.com/office/powerpoint/2010/main" val="21762079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FD6C38BC-6E67-4277-9B2D-80FB485E0EF8}"/>
              </a:ext>
            </a:extLst>
          </p:cNvPr>
          <p:cNvPicPr>
            <a:picLocks noChangeAspect="1"/>
          </p:cNvPicPr>
          <p:nvPr/>
        </p:nvPicPr>
        <p:blipFill>
          <a:blip r:embed="rId2"/>
          <a:stretch>
            <a:fillRect/>
          </a:stretch>
        </p:blipFill>
        <p:spPr>
          <a:xfrm>
            <a:off x="1260627" y="973052"/>
            <a:ext cx="9161757" cy="3380723"/>
          </a:xfrm>
          <a:prstGeom prst="rect">
            <a:avLst/>
          </a:prstGeom>
        </p:spPr>
      </p:pic>
      <p:sp>
        <p:nvSpPr>
          <p:cNvPr id="2" name="文本框 1">
            <a:extLst>
              <a:ext uri="{FF2B5EF4-FFF2-40B4-BE49-F238E27FC236}">
                <a16:creationId xmlns:a16="http://schemas.microsoft.com/office/drawing/2014/main" id="{B15DE6D2-F9FB-FCF6-DA2E-FFC42B06102F}"/>
              </a:ext>
            </a:extLst>
          </p:cNvPr>
          <p:cNvSpPr txBox="1"/>
          <p:nvPr/>
        </p:nvSpPr>
        <p:spPr>
          <a:xfrm>
            <a:off x="362375" y="511387"/>
            <a:ext cx="3217547" cy="461665"/>
          </a:xfrm>
          <a:prstGeom prst="rect">
            <a:avLst/>
          </a:prstGeom>
          <a:noFill/>
        </p:spPr>
        <p:txBody>
          <a:bodyPr wrap="none" rtlCol="0">
            <a:spAutoFit/>
          </a:bodyPr>
          <a:lstStyle/>
          <a:p>
            <a:r>
              <a:rPr lang="en-US" altLang="zh-CN" sz="2400" dirty="0">
                <a:latin typeface="Times New Roman" panose="02020603050405020304" pitchFamily="18" charset="0"/>
                <a:cs typeface="Times New Roman" panose="02020603050405020304" pitchFamily="18" charset="0"/>
              </a:rPr>
              <a:t>Zero-Shot Video Editing</a:t>
            </a:r>
            <a:endParaRPr lang="zh-CN" altLang="en-US" sz="2400" dirty="0">
              <a:latin typeface="Times New Roman" panose="02020603050405020304" pitchFamily="18" charset="0"/>
              <a:cs typeface="Times New Roman" panose="02020603050405020304" pitchFamily="18" charset="0"/>
            </a:endParaRPr>
          </a:p>
        </p:txBody>
      </p:sp>
      <p:pic>
        <p:nvPicPr>
          <p:cNvPr id="6" name="图片 5">
            <a:extLst>
              <a:ext uri="{FF2B5EF4-FFF2-40B4-BE49-F238E27FC236}">
                <a16:creationId xmlns:a16="http://schemas.microsoft.com/office/drawing/2014/main" id="{D22780BF-907F-4947-8598-E4AC90A13995}"/>
              </a:ext>
            </a:extLst>
          </p:cNvPr>
          <p:cNvPicPr>
            <a:picLocks noChangeAspect="1"/>
          </p:cNvPicPr>
          <p:nvPr/>
        </p:nvPicPr>
        <p:blipFill>
          <a:blip r:embed="rId3"/>
          <a:stretch>
            <a:fillRect/>
          </a:stretch>
        </p:blipFill>
        <p:spPr>
          <a:xfrm>
            <a:off x="1971148" y="4679946"/>
            <a:ext cx="5676190" cy="1666667"/>
          </a:xfrm>
          <a:prstGeom prst="rect">
            <a:avLst/>
          </a:prstGeom>
        </p:spPr>
      </p:pic>
    </p:spTree>
    <p:extLst>
      <p:ext uri="{BB962C8B-B14F-4D97-AF65-F5344CB8AC3E}">
        <p14:creationId xmlns:p14="http://schemas.microsoft.com/office/powerpoint/2010/main" val="19572465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B15DE6D2-F9FB-FCF6-DA2E-FFC42B06102F}"/>
              </a:ext>
            </a:extLst>
          </p:cNvPr>
          <p:cNvSpPr txBox="1"/>
          <p:nvPr/>
        </p:nvSpPr>
        <p:spPr>
          <a:xfrm>
            <a:off x="362375" y="511387"/>
            <a:ext cx="3217547" cy="461665"/>
          </a:xfrm>
          <a:prstGeom prst="rect">
            <a:avLst/>
          </a:prstGeom>
          <a:noFill/>
        </p:spPr>
        <p:txBody>
          <a:bodyPr wrap="none" rtlCol="0">
            <a:spAutoFit/>
          </a:bodyPr>
          <a:lstStyle/>
          <a:p>
            <a:r>
              <a:rPr lang="en-US" altLang="zh-CN" sz="2400" dirty="0">
                <a:latin typeface="Times New Roman" panose="02020603050405020304" pitchFamily="18" charset="0"/>
                <a:cs typeface="Times New Roman" panose="02020603050405020304" pitchFamily="18" charset="0"/>
              </a:rPr>
              <a:t>Zero-Shot Video Editing</a:t>
            </a:r>
            <a:endParaRPr lang="zh-CN" altLang="en-US" sz="2400" dirty="0">
              <a:latin typeface="Times New Roman" panose="02020603050405020304" pitchFamily="18" charset="0"/>
              <a:cs typeface="Times New Roman" panose="02020603050405020304" pitchFamily="18" charset="0"/>
            </a:endParaRPr>
          </a:p>
        </p:txBody>
      </p:sp>
      <p:pic>
        <p:nvPicPr>
          <p:cNvPr id="5" name="图片 4">
            <a:extLst>
              <a:ext uri="{FF2B5EF4-FFF2-40B4-BE49-F238E27FC236}">
                <a16:creationId xmlns:a16="http://schemas.microsoft.com/office/drawing/2014/main" id="{D89C8201-6F16-4A42-8B93-6CCDCD02C96B}"/>
              </a:ext>
            </a:extLst>
          </p:cNvPr>
          <p:cNvPicPr>
            <a:picLocks noChangeAspect="1"/>
          </p:cNvPicPr>
          <p:nvPr/>
        </p:nvPicPr>
        <p:blipFill>
          <a:blip r:embed="rId2"/>
          <a:stretch>
            <a:fillRect/>
          </a:stretch>
        </p:blipFill>
        <p:spPr>
          <a:xfrm>
            <a:off x="4684450" y="98502"/>
            <a:ext cx="5302929" cy="6660996"/>
          </a:xfrm>
          <a:prstGeom prst="rect">
            <a:avLst/>
          </a:prstGeom>
        </p:spPr>
      </p:pic>
      <p:sp>
        <p:nvSpPr>
          <p:cNvPr id="6" name="矩形 5">
            <a:extLst>
              <a:ext uri="{FF2B5EF4-FFF2-40B4-BE49-F238E27FC236}">
                <a16:creationId xmlns:a16="http://schemas.microsoft.com/office/drawing/2014/main" id="{75EA046F-D68C-488B-84E8-CDBF99B8C00D}"/>
              </a:ext>
            </a:extLst>
          </p:cNvPr>
          <p:cNvSpPr/>
          <p:nvPr/>
        </p:nvSpPr>
        <p:spPr>
          <a:xfrm>
            <a:off x="547521" y="3803614"/>
            <a:ext cx="2847254" cy="1015663"/>
          </a:xfrm>
          <a:prstGeom prst="rect">
            <a:avLst/>
          </a:prstGeom>
        </p:spPr>
        <p:txBody>
          <a:bodyPr wrap="none">
            <a:spAutoFit/>
          </a:bodyPr>
          <a:lstStyle/>
          <a:p>
            <a:pPr marL="342900" indent="-342900">
              <a:buFont typeface="Arial" panose="020B0604020202020204" pitchFamily="34" charset="0"/>
              <a:buChar char="•"/>
            </a:pPr>
            <a:r>
              <a:rPr lang="en-US" altLang="zh-CN" sz="2000" dirty="0">
                <a:latin typeface="Times New Roman" panose="02020603050405020304" pitchFamily="18" charset="0"/>
                <a:cs typeface="Times New Roman" panose="02020603050405020304" pitchFamily="18" charset="0"/>
              </a:rPr>
              <a:t>Null text Optimization</a:t>
            </a:r>
          </a:p>
          <a:p>
            <a:pPr marL="342900" indent="-342900">
              <a:buFont typeface="Arial" panose="020B0604020202020204" pitchFamily="34" charset="0"/>
              <a:buChar char="•"/>
            </a:pPr>
            <a:r>
              <a:rPr lang="en-US" altLang="zh-CN" sz="2000" dirty="0">
                <a:latin typeface="Times New Roman" panose="02020603050405020304" pitchFamily="18" charset="0"/>
                <a:cs typeface="Times New Roman" panose="02020603050405020304" pitchFamily="18" charset="0"/>
              </a:rPr>
              <a:t>Temporal Modeling</a:t>
            </a:r>
          </a:p>
          <a:p>
            <a:pPr marL="342900" indent="-342900">
              <a:buFont typeface="Arial" panose="020B0604020202020204" pitchFamily="34" charset="0"/>
              <a:buChar char="•"/>
            </a:pPr>
            <a:r>
              <a:rPr lang="en-US" altLang="zh-CN" sz="2000" dirty="0">
                <a:latin typeface="Times New Roman" panose="02020603050405020304" pitchFamily="18" charset="0"/>
                <a:cs typeface="Times New Roman" panose="02020603050405020304" pitchFamily="18" charset="0"/>
              </a:rPr>
              <a:t>Spatial Regularization</a:t>
            </a:r>
            <a:endParaRPr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986829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B15DE6D2-F9FB-FCF6-DA2E-FFC42B06102F}"/>
              </a:ext>
            </a:extLst>
          </p:cNvPr>
          <p:cNvSpPr txBox="1"/>
          <p:nvPr/>
        </p:nvSpPr>
        <p:spPr>
          <a:xfrm>
            <a:off x="362375" y="511387"/>
            <a:ext cx="3217547" cy="461665"/>
          </a:xfrm>
          <a:prstGeom prst="rect">
            <a:avLst/>
          </a:prstGeom>
          <a:noFill/>
        </p:spPr>
        <p:txBody>
          <a:bodyPr wrap="none" rtlCol="0">
            <a:spAutoFit/>
          </a:bodyPr>
          <a:lstStyle/>
          <a:p>
            <a:r>
              <a:rPr lang="en-US" altLang="zh-CN" sz="2400" dirty="0">
                <a:latin typeface="Times New Roman" panose="02020603050405020304" pitchFamily="18" charset="0"/>
                <a:cs typeface="Times New Roman" panose="02020603050405020304" pitchFamily="18" charset="0"/>
              </a:rPr>
              <a:t>Zero-Shot Video Editing</a:t>
            </a:r>
            <a:endParaRPr lang="zh-CN" altLang="en-US" sz="2400" dirty="0">
              <a:latin typeface="Times New Roman" panose="02020603050405020304" pitchFamily="18" charset="0"/>
              <a:cs typeface="Times New Roman" panose="02020603050405020304" pitchFamily="18" charset="0"/>
            </a:endParaRPr>
          </a:p>
        </p:txBody>
      </p:sp>
      <p:sp>
        <p:nvSpPr>
          <p:cNvPr id="3" name="文本框 2">
            <a:extLst>
              <a:ext uri="{FF2B5EF4-FFF2-40B4-BE49-F238E27FC236}">
                <a16:creationId xmlns:a16="http://schemas.microsoft.com/office/drawing/2014/main" id="{12B74CDC-EF92-4D97-9234-48F6ED160E37}"/>
              </a:ext>
            </a:extLst>
          </p:cNvPr>
          <p:cNvSpPr txBox="1"/>
          <p:nvPr/>
        </p:nvSpPr>
        <p:spPr>
          <a:xfrm>
            <a:off x="1102160" y="1365123"/>
            <a:ext cx="1737976" cy="461665"/>
          </a:xfrm>
          <a:prstGeom prst="rect">
            <a:avLst/>
          </a:prstGeom>
          <a:noFill/>
        </p:spPr>
        <p:txBody>
          <a:bodyPr wrap="none" rtlCol="0">
            <a:spAutoFit/>
          </a:bodyPr>
          <a:lstStyle/>
          <a:p>
            <a:r>
              <a:rPr lang="en-US" altLang="zh-CN" sz="2400" dirty="0">
                <a:latin typeface="Times New Roman" panose="02020603050405020304" pitchFamily="18" charset="0"/>
                <a:cs typeface="Times New Roman" panose="02020603050405020304" pitchFamily="18" charset="0"/>
              </a:rPr>
              <a:t>Experiments</a:t>
            </a:r>
            <a:endParaRPr lang="zh-CN" altLang="en-US" sz="2400" dirty="0">
              <a:latin typeface="Times New Roman" panose="02020603050405020304" pitchFamily="18" charset="0"/>
              <a:cs typeface="Times New Roman" panose="02020603050405020304" pitchFamily="18" charset="0"/>
            </a:endParaRPr>
          </a:p>
        </p:txBody>
      </p:sp>
      <p:pic>
        <p:nvPicPr>
          <p:cNvPr id="5" name="图片 4">
            <a:extLst>
              <a:ext uri="{FF2B5EF4-FFF2-40B4-BE49-F238E27FC236}">
                <a16:creationId xmlns:a16="http://schemas.microsoft.com/office/drawing/2014/main" id="{493EAC0F-86AA-62E6-E908-DB1C5B18F66A}"/>
              </a:ext>
            </a:extLst>
          </p:cNvPr>
          <p:cNvPicPr>
            <a:picLocks noChangeAspect="1"/>
          </p:cNvPicPr>
          <p:nvPr/>
        </p:nvPicPr>
        <p:blipFill>
          <a:blip r:embed="rId2"/>
          <a:stretch>
            <a:fillRect/>
          </a:stretch>
        </p:blipFill>
        <p:spPr>
          <a:xfrm>
            <a:off x="8060575" y="0"/>
            <a:ext cx="4131425" cy="6858000"/>
          </a:xfrm>
          <a:prstGeom prst="rect">
            <a:avLst/>
          </a:prstGeom>
        </p:spPr>
      </p:pic>
      <p:pic>
        <p:nvPicPr>
          <p:cNvPr id="7" name="图片 6">
            <a:extLst>
              <a:ext uri="{FF2B5EF4-FFF2-40B4-BE49-F238E27FC236}">
                <a16:creationId xmlns:a16="http://schemas.microsoft.com/office/drawing/2014/main" id="{A61596A0-E20F-6B54-B79B-288E6CC21725}"/>
              </a:ext>
            </a:extLst>
          </p:cNvPr>
          <p:cNvPicPr>
            <a:picLocks noChangeAspect="1"/>
          </p:cNvPicPr>
          <p:nvPr/>
        </p:nvPicPr>
        <p:blipFill>
          <a:blip r:embed="rId3"/>
          <a:stretch>
            <a:fillRect/>
          </a:stretch>
        </p:blipFill>
        <p:spPr>
          <a:xfrm>
            <a:off x="0" y="2560175"/>
            <a:ext cx="4058985" cy="2390105"/>
          </a:xfrm>
          <a:prstGeom prst="rect">
            <a:avLst/>
          </a:prstGeom>
        </p:spPr>
      </p:pic>
      <p:pic>
        <p:nvPicPr>
          <p:cNvPr id="9" name="图片 8">
            <a:extLst>
              <a:ext uri="{FF2B5EF4-FFF2-40B4-BE49-F238E27FC236}">
                <a16:creationId xmlns:a16="http://schemas.microsoft.com/office/drawing/2014/main" id="{38364DC1-15F4-32C4-00EF-98449ABAB3F2}"/>
              </a:ext>
            </a:extLst>
          </p:cNvPr>
          <p:cNvPicPr>
            <a:picLocks noChangeAspect="1"/>
          </p:cNvPicPr>
          <p:nvPr/>
        </p:nvPicPr>
        <p:blipFill>
          <a:blip r:embed="rId4"/>
          <a:stretch>
            <a:fillRect/>
          </a:stretch>
        </p:blipFill>
        <p:spPr>
          <a:xfrm>
            <a:off x="4012152" y="2062466"/>
            <a:ext cx="4095256" cy="3385521"/>
          </a:xfrm>
          <a:prstGeom prst="rect">
            <a:avLst/>
          </a:prstGeom>
        </p:spPr>
      </p:pic>
    </p:spTree>
    <p:extLst>
      <p:ext uri="{BB962C8B-B14F-4D97-AF65-F5344CB8AC3E}">
        <p14:creationId xmlns:p14="http://schemas.microsoft.com/office/powerpoint/2010/main" val="28453641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B15DE6D2-F9FB-FCF6-DA2E-FFC42B06102F}"/>
              </a:ext>
            </a:extLst>
          </p:cNvPr>
          <p:cNvSpPr txBox="1"/>
          <p:nvPr/>
        </p:nvSpPr>
        <p:spPr>
          <a:xfrm>
            <a:off x="362375" y="511387"/>
            <a:ext cx="3217547" cy="461665"/>
          </a:xfrm>
          <a:prstGeom prst="rect">
            <a:avLst/>
          </a:prstGeom>
          <a:noFill/>
        </p:spPr>
        <p:txBody>
          <a:bodyPr wrap="none" rtlCol="0">
            <a:spAutoFit/>
          </a:bodyPr>
          <a:lstStyle/>
          <a:p>
            <a:r>
              <a:rPr lang="en-US" altLang="zh-CN" sz="2400" dirty="0">
                <a:latin typeface="Times New Roman" panose="02020603050405020304" pitchFamily="18" charset="0"/>
                <a:cs typeface="Times New Roman" panose="02020603050405020304" pitchFamily="18" charset="0"/>
              </a:rPr>
              <a:t>Zero-Shot Video Editing</a:t>
            </a:r>
            <a:endParaRPr lang="zh-CN" alt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764971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B15DE6D2-F9FB-FCF6-DA2E-FFC42B06102F}"/>
              </a:ext>
            </a:extLst>
          </p:cNvPr>
          <p:cNvSpPr txBox="1"/>
          <p:nvPr/>
        </p:nvSpPr>
        <p:spPr>
          <a:xfrm>
            <a:off x="362375" y="511387"/>
            <a:ext cx="1293944" cy="461665"/>
          </a:xfrm>
          <a:prstGeom prst="rect">
            <a:avLst/>
          </a:prstGeom>
          <a:noFill/>
        </p:spPr>
        <p:txBody>
          <a:bodyPr wrap="none" rtlCol="0">
            <a:spAutoFit/>
          </a:bodyPr>
          <a:lstStyle/>
          <a:p>
            <a:r>
              <a:rPr lang="en-US" altLang="zh-CN" sz="2400" dirty="0" err="1">
                <a:latin typeface="Times New Roman" panose="02020603050405020304" pitchFamily="18" charset="0"/>
                <a:cs typeface="Times New Roman" panose="02020603050405020304" pitchFamily="18" charset="0"/>
              </a:rPr>
              <a:t>FateZero</a:t>
            </a:r>
            <a:endParaRPr lang="zh-CN" altLang="en-US" sz="2400" dirty="0">
              <a:latin typeface="Times New Roman" panose="02020603050405020304" pitchFamily="18" charset="0"/>
              <a:cs typeface="Times New Roman" panose="02020603050405020304" pitchFamily="18" charset="0"/>
            </a:endParaRPr>
          </a:p>
        </p:txBody>
      </p:sp>
      <p:pic>
        <p:nvPicPr>
          <p:cNvPr id="4" name="图片 3">
            <a:extLst>
              <a:ext uri="{FF2B5EF4-FFF2-40B4-BE49-F238E27FC236}">
                <a16:creationId xmlns:a16="http://schemas.microsoft.com/office/drawing/2014/main" id="{D702251E-94EC-225E-2BBA-727386871E5B}"/>
              </a:ext>
            </a:extLst>
          </p:cNvPr>
          <p:cNvPicPr>
            <a:picLocks noChangeAspect="1"/>
          </p:cNvPicPr>
          <p:nvPr/>
        </p:nvPicPr>
        <p:blipFill>
          <a:blip r:embed="rId2"/>
          <a:stretch>
            <a:fillRect/>
          </a:stretch>
        </p:blipFill>
        <p:spPr>
          <a:xfrm>
            <a:off x="5050770" y="742219"/>
            <a:ext cx="5816899" cy="4978656"/>
          </a:xfrm>
          <a:prstGeom prst="rect">
            <a:avLst/>
          </a:prstGeom>
        </p:spPr>
      </p:pic>
      <p:sp>
        <p:nvSpPr>
          <p:cNvPr id="5" name="文本框 4">
            <a:extLst>
              <a:ext uri="{FF2B5EF4-FFF2-40B4-BE49-F238E27FC236}">
                <a16:creationId xmlns:a16="http://schemas.microsoft.com/office/drawing/2014/main" id="{62A7E8D3-64C5-637E-DBE2-1446C72106AF}"/>
              </a:ext>
            </a:extLst>
          </p:cNvPr>
          <p:cNvSpPr txBox="1"/>
          <p:nvPr/>
        </p:nvSpPr>
        <p:spPr>
          <a:xfrm>
            <a:off x="106217" y="2654738"/>
            <a:ext cx="1970411" cy="400110"/>
          </a:xfrm>
          <a:prstGeom prst="rect">
            <a:avLst/>
          </a:prstGeom>
          <a:noFill/>
        </p:spPr>
        <p:txBody>
          <a:bodyPr wrap="none" rtlCol="0">
            <a:spAutoFit/>
          </a:bodyPr>
          <a:lstStyle/>
          <a:p>
            <a:r>
              <a:rPr lang="en-US" altLang="zh-CN" sz="2000" dirty="0">
                <a:latin typeface="Times New Roman" panose="02020603050405020304" pitchFamily="18" charset="0"/>
                <a:cs typeface="Times New Roman" panose="02020603050405020304" pitchFamily="18" charset="0"/>
              </a:rPr>
              <a:t>DDIM Inversion:</a:t>
            </a:r>
            <a:endParaRPr lang="zh-CN" altLang="en-US" sz="2000" dirty="0">
              <a:latin typeface="Times New Roman" panose="02020603050405020304" pitchFamily="18" charset="0"/>
              <a:cs typeface="Times New Roman" panose="02020603050405020304" pitchFamily="18" charset="0"/>
            </a:endParaRPr>
          </a:p>
        </p:txBody>
      </p:sp>
      <p:pic>
        <p:nvPicPr>
          <p:cNvPr id="6" name="图片 5">
            <a:extLst>
              <a:ext uri="{FF2B5EF4-FFF2-40B4-BE49-F238E27FC236}">
                <a16:creationId xmlns:a16="http://schemas.microsoft.com/office/drawing/2014/main" id="{246292DB-76BE-0BAE-7739-4C05E59D8618}"/>
              </a:ext>
            </a:extLst>
          </p:cNvPr>
          <p:cNvPicPr>
            <a:picLocks noChangeAspect="1"/>
          </p:cNvPicPr>
          <p:nvPr/>
        </p:nvPicPr>
        <p:blipFill>
          <a:blip r:embed="rId3"/>
          <a:stretch>
            <a:fillRect/>
          </a:stretch>
        </p:blipFill>
        <p:spPr>
          <a:xfrm>
            <a:off x="804529" y="1784358"/>
            <a:ext cx="4200775" cy="736553"/>
          </a:xfrm>
          <a:prstGeom prst="rect">
            <a:avLst/>
          </a:prstGeom>
        </p:spPr>
      </p:pic>
      <p:sp>
        <p:nvSpPr>
          <p:cNvPr id="7" name="文本框 6">
            <a:extLst>
              <a:ext uri="{FF2B5EF4-FFF2-40B4-BE49-F238E27FC236}">
                <a16:creationId xmlns:a16="http://schemas.microsoft.com/office/drawing/2014/main" id="{29537510-D5BE-C7C0-C191-039C8114AAE1}"/>
              </a:ext>
            </a:extLst>
          </p:cNvPr>
          <p:cNvSpPr txBox="1"/>
          <p:nvPr/>
        </p:nvSpPr>
        <p:spPr>
          <a:xfrm>
            <a:off x="91789" y="1416691"/>
            <a:ext cx="1984839" cy="400110"/>
          </a:xfrm>
          <a:prstGeom prst="rect">
            <a:avLst/>
          </a:prstGeom>
          <a:noFill/>
        </p:spPr>
        <p:txBody>
          <a:bodyPr wrap="none" rtlCol="0">
            <a:spAutoFit/>
          </a:bodyPr>
          <a:lstStyle/>
          <a:p>
            <a:r>
              <a:rPr lang="en-US" altLang="zh-CN" sz="2000" dirty="0">
                <a:latin typeface="Times New Roman" panose="02020603050405020304" pitchFamily="18" charset="0"/>
                <a:cs typeface="Times New Roman" panose="02020603050405020304" pitchFamily="18" charset="0"/>
              </a:rPr>
              <a:t>DDIM Sampling:</a:t>
            </a:r>
            <a:endParaRPr lang="zh-CN" altLang="en-US" sz="2000" dirty="0">
              <a:latin typeface="Times New Roman" panose="02020603050405020304" pitchFamily="18" charset="0"/>
              <a:cs typeface="Times New Roman" panose="02020603050405020304" pitchFamily="18" charset="0"/>
            </a:endParaRPr>
          </a:p>
        </p:txBody>
      </p:sp>
      <p:pic>
        <p:nvPicPr>
          <p:cNvPr id="8" name="图片 7">
            <a:extLst>
              <a:ext uri="{FF2B5EF4-FFF2-40B4-BE49-F238E27FC236}">
                <a16:creationId xmlns:a16="http://schemas.microsoft.com/office/drawing/2014/main" id="{6AA98A33-5FD7-EA46-A2FE-316C5DC8B3C0}"/>
              </a:ext>
            </a:extLst>
          </p:cNvPr>
          <p:cNvPicPr>
            <a:picLocks noChangeAspect="1"/>
          </p:cNvPicPr>
          <p:nvPr/>
        </p:nvPicPr>
        <p:blipFill rotWithShape="1">
          <a:blip r:embed="rId4"/>
          <a:srcRect t="5634"/>
          <a:stretch/>
        </p:blipFill>
        <p:spPr>
          <a:xfrm>
            <a:off x="484294" y="3288609"/>
            <a:ext cx="4649535" cy="851098"/>
          </a:xfrm>
          <a:prstGeom prst="rect">
            <a:avLst/>
          </a:prstGeom>
        </p:spPr>
      </p:pic>
      <p:pic>
        <p:nvPicPr>
          <p:cNvPr id="9" name="图片 8">
            <a:extLst>
              <a:ext uri="{FF2B5EF4-FFF2-40B4-BE49-F238E27FC236}">
                <a16:creationId xmlns:a16="http://schemas.microsoft.com/office/drawing/2014/main" id="{59B03026-A8BD-497A-E4A4-D687C2182E72}"/>
              </a:ext>
            </a:extLst>
          </p:cNvPr>
          <p:cNvPicPr>
            <a:picLocks noChangeAspect="1"/>
          </p:cNvPicPr>
          <p:nvPr/>
        </p:nvPicPr>
        <p:blipFill>
          <a:blip r:embed="rId5"/>
          <a:stretch>
            <a:fillRect/>
          </a:stretch>
        </p:blipFill>
        <p:spPr>
          <a:xfrm>
            <a:off x="691536" y="4139707"/>
            <a:ext cx="4200775" cy="767698"/>
          </a:xfrm>
          <a:prstGeom prst="rect">
            <a:avLst/>
          </a:prstGeom>
        </p:spPr>
      </p:pic>
      <p:pic>
        <p:nvPicPr>
          <p:cNvPr id="10" name="图片 9">
            <a:extLst>
              <a:ext uri="{FF2B5EF4-FFF2-40B4-BE49-F238E27FC236}">
                <a16:creationId xmlns:a16="http://schemas.microsoft.com/office/drawing/2014/main" id="{0FDF806C-BE67-AA1C-4AD8-71C8ABBDF1CE}"/>
              </a:ext>
            </a:extLst>
          </p:cNvPr>
          <p:cNvPicPr>
            <a:picLocks noChangeAspect="1"/>
          </p:cNvPicPr>
          <p:nvPr/>
        </p:nvPicPr>
        <p:blipFill>
          <a:blip r:embed="rId6"/>
          <a:stretch>
            <a:fillRect/>
          </a:stretch>
        </p:blipFill>
        <p:spPr>
          <a:xfrm>
            <a:off x="1439587" y="5055237"/>
            <a:ext cx="2739017" cy="372655"/>
          </a:xfrm>
          <a:prstGeom prst="rect">
            <a:avLst/>
          </a:prstGeom>
        </p:spPr>
      </p:pic>
    </p:spTree>
    <p:extLst>
      <p:ext uri="{BB962C8B-B14F-4D97-AF65-F5344CB8AC3E}">
        <p14:creationId xmlns:p14="http://schemas.microsoft.com/office/powerpoint/2010/main" val="18968098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B15DE6D2-F9FB-FCF6-DA2E-FFC42B06102F}"/>
              </a:ext>
            </a:extLst>
          </p:cNvPr>
          <p:cNvSpPr txBox="1"/>
          <p:nvPr/>
        </p:nvSpPr>
        <p:spPr>
          <a:xfrm>
            <a:off x="362375" y="511387"/>
            <a:ext cx="1293944" cy="461665"/>
          </a:xfrm>
          <a:prstGeom prst="rect">
            <a:avLst/>
          </a:prstGeom>
          <a:noFill/>
        </p:spPr>
        <p:txBody>
          <a:bodyPr wrap="none" rtlCol="0">
            <a:spAutoFit/>
          </a:bodyPr>
          <a:lstStyle/>
          <a:p>
            <a:r>
              <a:rPr lang="en-US" altLang="zh-CN" sz="2400" dirty="0" err="1">
                <a:latin typeface="Times New Roman" panose="02020603050405020304" pitchFamily="18" charset="0"/>
                <a:cs typeface="Times New Roman" panose="02020603050405020304" pitchFamily="18" charset="0"/>
              </a:rPr>
              <a:t>FateZero</a:t>
            </a:r>
            <a:endParaRPr lang="zh-CN" altLang="en-US" sz="2400" dirty="0">
              <a:latin typeface="Times New Roman" panose="02020603050405020304" pitchFamily="18" charset="0"/>
              <a:cs typeface="Times New Roman" panose="02020603050405020304" pitchFamily="18" charset="0"/>
            </a:endParaRPr>
          </a:p>
        </p:txBody>
      </p:sp>
      <p:pic>
        <p:nvPicPr>
          <p:cNvPr id="3" name="图片 2">
            <a:extLst>
              <a:ext uri="{FF2B5EF4-FFF2-40B4-BE49-F238E27FC236}">
                <a16:creationId xmlns:a16="http://schemas.microsoft.com/office/drawing/2014/main" id="{C059DF53-7A42-26D9-171A-030C91409D06}"/>
              </a:ext>
            </a:extLst>
          </p:cNvPr>
          <p:cNvPicPr>
            <a:picLocks noChangeAspect="1"/>
          </p:cNvPicPr>
          <p:nvPr/>
        </p:nvPicPr>
        <p:blipFill>
          <a:blip r:embed="rId2"/>
          <a:stretch>
            <a:fillRect/>
          </a:stretch>
        </p:blipFill>
        <p:spPr>
          <a:xfrm>
            <a:off x="866706" y="1070707"/>
            <a:ext cx="10026195" cy="3586458"/>
          </a:xfrm>
          <a:prstGeom prst="rect">
            <a:avLst/>
          </a:prstGeom>
        </p:spPr>
      </p:pic>
      <p:pic>
        <p:nvPicPr>
          <p:cNvPr id="4" name="图片 3">
            <a:extLst>
              <a:ext uri="{FF2B5EF4-FFF2-40B4-BE49-F238E27FC236}">
                <a16:creationId xmlns:a16="http://schemas.microsoft.com/office/drawing/2014/main" id="{616EE2BE-315F-E72B-2EAE-BDCC22149E09}"/>
              </a:ext>
            </a:extLst>
          </p:cNvPr>
          <p:cNvPicPr>
            <a:picLocks noChangeAspect="1"/>
          </p:cNvPicPr>
          <p:nvPr/>
        </p:nvPicPr>
        <p:blipFill>
          <a:blip r:embed="rId3"/>
          <a:stretch>
            <a:fillRect/>
          </a:stretch>
        </p:blipFill>
        <p:spPr>
          <a:xfrm>
            <a:off x="6521036" y="5013654"/>
            <a:ext cx="3289469" cy="679485"/>
          </a:xfrm>
          <a:prstGeom prst="rect">
            <a:avLst/>
          </a:prstGeom>
        </p:spPr>
      </p:pic>
      <p:pic>
        <p:nvPicPr>
          <p:cNvPr id="5" name="图片 4">
            <a:extLst>
              <a:ext uri="{FF2B5EF4-FFF2-40B4-BE49-F238E27FC236}">
                <a16:creationId xmlns:a16="http://schemas.microsoft.com/office/drawing/2014/main" id="{5BD587BC-3F78-7E8B-E8E6-221AFE5F27A2}"/>
              </a:ext>
            </a:extLst>
          </p:cNvPr>
          <p:cNvPicPr>
            <a:picLocks noChangeAspect="1"/>
          </p:cNvPicPr>
          <p:nvPr/>
        </p:nvPicPr>
        <p:blipFill>
          <a:blip r:embed="rId4"/>
          <a:stretch>
            <a:fillRect/>
          </a:stretch>
        </p:blipFill>
        <p:spPr>
          <a:xfrm>
            <a:off x="1739749" y="4972640"/>
            <a:ext cx="3660919" cy="461665"/>
          </a:xfrm>
          <a:prstGeom prst="rect">
            <a:avLst/>
          </a:prstGeom>
        </p:spPr>
      </p:pic>
      <p:pic>
        <p:nvPicPr>
          <p:cNvPr id="6" name="图片 5">
            <a:extLst>
              <a:ext uri="{FF2B5EF4-FFF2-40B4-BE49-F238E27FC236}">
                <a16:creationId xmlns:a16="http://schemas.microsoft.com/office/drawing/2014/main" id="{18FF01E9-3B09-DFF9-F232-88DEAE05E811}"/>
              </a:ext>
            </a:extLst>
          </p:cNvPr>
          <p:cNvPicPr>
            <a:picLocks noChangeAspect="1"/>
          </p:cNvPicPr>
          <p:nvPr/>
        </p:nvPicPr>
        <p:blipFill>
          <a:blip r:embed="rId5"/>
          <a:stretch>
            <a:fillRect/>
          </a:stretch>
        </p:blipFill>
        <p:spPr>
          <a:xfrm>
            <a:off x="2034454" y="5693139"/>
            <a:ext cx="3219615" cy="393720"/>
          </a:xfrm>
          <a:prstGeom prst="rect">
            <a:avLst/>
          </a:prstGeom>
        </p:spPr>
      </p:pic>
    </p:spTree>
    <p:extLst>
      <p:ext uri="{BB962C8B-B14F-4D97-AF65-F5344CB8AC3E}">
        <p14:creationId xmlns:p14="http://schemas.microsoft.com/office/powerpoint/2010/main" val="35619986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B15DE6D2-F9FB-FCF6-DA2E-FFC42B06102F}"/>
              </a:ext>
            </a:extLst>
          </p:cNvPr>
          <p:cNvSpPr txBox="1"/>
          <p:nvPr/>
        </p:nvSpPr>
        <p:spPr>
          <a:xfrm>
            <a:off x="362375" y="511387"/>
            <a:ext cx="1568058" cy="461665"/>
          </a:xfrm>
          <a:prstGeom prst="rect">
            <a:avLst/>
          </a:prstGeom>
          <a:noFill/>
        </p:spPr>
        <p:txBody>
          <a:bodyPr wrap="none" rtlCol="0">
            <a:spAutoFit/>
          </a:bodyPr>
          <a:lstStyle/>
          <a:p>
            <a:r>
              <a:rPr lang="en-US" altLang="zh-CN" sz="2400" dirty="0">
                <a:latin typeface="Times New Roman" panose="02020603050405020304" pitchFamily="18" charset="0"/>
                <a:cs typeface="Times New Roman" panose="02020603050405020304" pitchFamily="18" charset="0"/>
              </a:rPr>
              <a:t>ControlNet</a:t>
            </a:r>
            <a:endParaRPr lang="zh-CN" altLang="en-US" sz="2400" dirty="0">
              <a:latin typeface="Times New Roman" panose="02020603050405020304" pitchFamily="18" charset="0"/>
              <a:cs typeface="Times New Roman" panose="02020603050405020304" pitchFamily="18" charset="0"/>
            </a:endParaRPr>
          </a:p>
        </p:txBody>
      </p:sp>
      <p:pic>
        <p:nvPicPr>
          <p:cNvPr id="3" name="图片 2">
            <a:extLst>
              <a:ext uri="{FF2B5EF4-FFF2-40B4-BE49-F238E27FC236}">
                <a16:creationId xmlns:a16="http://schemas.microsoft.com/office/drawing/2014/main" id="{8667539A-C0ED-AD06-3FEE-7EE9B13B2346}"/>
              </a:ext>
            </a:extLst>
          </p:cNvPr>
          <p:cNvPicPr>
            <a:picLocks noChangeAspect="1"/>
          </p:cNvPicPr>
          <p:nvPr/>
        </p:nvPicPr>
        <p:blipFill>
          <a:blip r:embed="rId3"/>
          <a:stretch>
            <a:fillRect/>
          </a:stretch>
        </p:blipFill>
        <p:spPr>
          <a:xfrm>
            <a:off x="152366" y="1785003"/>
            <a:ext cx="5059255" cy="2042028"/>
          </a:xfrm>
          <a:prstGeom prst="rect">
            <a:avLst/>
          </a:prstGeom>
        </p:spPr>
      </p:pic>
      <p:pic>
        <p:nvPicPr>
          <p:cNvPr id="5" name="图片 4">
            <a:extLst>
              <a:ext uri="{FF2B5EF4-FFF2-40B4-BE49-F238E27FC236}">
                <a16:creationId xmlns:a16="http://schemas.microsoft.com/office/drawing/2014/main" id="{064E0D10-3D48-E896-3712-63A1296708BF}"/>
              </a:ext>
            </a:extLst>
          </p:cNvPr>
          <p:cNvPicPr>
            <a:picLocks noChangeAspect="1"/>
          </p:cNvPicPr>
          <p:nvPr/>
        </p:nvPicPr>
        <p:blipFill rotWithShape="1">
          <a:blip r:embed="rId4"/>
          <a:srcRect b="16981"/>
          <a:stretch/>
        </p:blipFill>
        <p:spPr>
          <a:xfrm>
            <a:off x="0" y="3847065"/>
            <a:ext cx="1838095" cy="419048"/>
          </a:xfrm>
          <a:prstGeom prst="rect">
            <a:avLst/>
          </a:prstGeom>
        </p:spPr>
      </p:pic>
      <p:sp>
        <p:nvSpPr>
          <p:cNvPr id="7" name="文本框 6">
            <a:extLst>
              <a:ext uri="{FF2B5EF4-FFF2-40B4-BE49-F238E27FC236}">
                <a16:creationId xmlns:a16="http://schemas.microsoft.com/office/drawing/2014/main" id="{5F55C444-5961-BEA7-09B4-F224CEE7B7B7}"/>
              </a:ext>
            </a:extLst>
          </p:cNvPr>
          <p:cNvSpPr txBox="1"/>
          <p:nvPr/>
        </p:nvSpPr>
        <p:spPr>
          <a:xfrm>
            <a:off x="381079" y="4940842"/>
            <a:ext cx="1075936"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First step</a:t>
            </a:r>
            <a:endParaRPr lang="zh-CN" altLang="en-US" dirty="0">
              <a:latin typeface="Times New Roman" panose="02020603050405020304" pitchFamily="18" charset="0"/>
              <a:cs typeface="Times New Roman" panose="02020603050405020304" pitchFamily="18" charset="0"/>
            </a:endParaRPr>
          </a:p>
        </p:txBody>
      </p:sp>
      <p:pic>
        <p:nvPicPr>
          <p:cNvPr id="8" name="图片 7">
            <a:extLst>
              <a:ext uri="{FF2B5EF4-FFF2-40B4-BE49-F238E27FC236}">
                <a16:creationId xmlns:a16="http://schemas.microsoft.com/office/drawing/2014/main" id="{66F97C82-607E-09D0-B8F8-7050EB8A533D}"/>
              </a:ext>
            </a:extLst>
          </p:cNvPr>
          <p:cNvPicPr>
            <a:picLocks noChangeAspect="1"/>
          </p:cNvPicPr>
          <p:nvPr/>
        </p:nvPicPr>
        <p:blipFill>
          <a:blip r:embed="rId5"/>
          <a:stretch>
            <a:fillRect/>
          </a:stretch>
        </p:blipFill>
        <p:spPr>
          <a:xfrm>
            <a:off x="5078159" y="486526"/>
            <a:ext cx="7113841" cy="5884948"/>
          </a:xfrm>
          <a:prstGeom prst="rect">
            <a:avLst/>
          </a:prstGeom>
        </p:spPr>
      </p:pic>
      <p:pic>
        <p:nvPicPr>
          <p:cNvPr id="4" name="图片 3">
            <a:extLst>
              <a:ext uri="{FF2B5EF4-FFF2-40B4-BE49-F238E27FC236}">
                <a16:creationId xmlns:a16="http://schemas.microsoft.com/office/drawing/2014/main" id="{83DC2597-5EE6-6A50-9D8A-E55CFD29CCC6}"/>
              </a:ext>
            </a:extLst>
          </p:cNvPr>
          <p:cNvPicPr>
            <a:picLocks noChangeAspect="1"/>
          </p:cNvPicPr>
          <p:nvPr/>
        </p:nvPicPr>
        <p:blipFill>
          <a:blip r:embed="rId6"/>
          <a:stretch>
            <a:fillRect/>
          </a:stretch>
        </p:blipFill>
        <p:spPr>
          <a:xfrm>
            <a:off x="1838095" y="3850666"/>
            <a:ext cx="4154449" cy="419048"/>
          </a:xfrm>
          <a:prstGeom prst="rect">
            <a:avLst/>
          </a:prstGeom>
        </p:spPr>
      </p:pic>
      <p:pic>
        <p:nvPicPr>
          <p:cNvPr id="6" name="图片 5">
            <a:extLst>
              <a:ext uri="{FF2B5EF4-FFF2-40B4-BE49-F238E27FC236}">
                <a16:creationId xmlns:a16="http://schemas.microsoft.com/office/drawing/2014/main" id="{6B83BBEC-DA92-6E1C-54B9-5EC94878AC5C}"/>
              </a:ext>
            </a:extLst>
          </p:cNvPr>
          <p:cNvPicPr>
            <a:picLocks noChangeAspect="1"/>
          </p:cNvPicPr>
          <p:nvPr/>
        </p:nvPicPr>
        <p:blipFill>
          <a:blip r:embed="rId7"/>
          <a:stretch>
            <a:fillRect/>
          </a:stretch>
        </p:blipFill>
        <p:spPr>
          <a:xfrm>
            <a:off x="1365618" y="4691688"/>
            <a:ext cx="4591298" cy="932608"/>
          </a:xfrm>
          <a:prstGeom prst="rect">
            <a:avLst/>
          </a:prstGeom>
        </p:spPr>
      </p:pic>
    </p:spTree>
    <p:extLst>
      <p:ext uri="{BB962C8B-B14F-4D97-AF65-F5344CB8AC3E}">
        <p14:creationId xmlns:p14="http://schemas.microsoft.com/office/powerpoint/2010/main" val="34605686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F0DFC743-FAA1-2885-705D-25D8900A3E2F}"/>
              </a:ext>
            </a:extLst>
          </p:cNvPr>
          <p:cNvPicPr>
            <a:picLocks noChangeAspect="1"/>
          </p:cNvPicPr>
          <p:nvPr/>
        </p:nvPicPr>
        <p:blipFill>
          <a:blip r:embed="rId2"/>
          <a:stretch>
            <a:fillRect/>
          </a:stretch>
        </p:blipFill>
        <p:spPr>
          <a:xfrm>
            <a:off x="2266485" y="0"/>
            <a:ext cx="9860692" cy="6858000"/>
          </a:xfrm>
          <a:prstGeom prst="rect">
            <a:avLst/>
          </a:prstGeom>
        </p:spPr>
      </p:pic>
      <p:sp>
        <p:nvSpPr>
          <p:cNvPr id="2" name="文本框 1">
            <a:extLst>
              <a:ext uri="{FF2B5EF4-FFF2-40B4-BE49-F238E27FC236}">
                <a16:creationId xmlns:a16="http://schemas.microsoft.com/office/drawing/2014/main" id="{B15DE6D2-F9FB-FCF6-DA2E-FFC42B06102F}"/>
              </a:ext>
            </a:extLst>
          </p:cNvPr>
          <p:cNvSpPr txBox="1"/>
          <p:nvPr/>
        </p:nvSpPr>
        <p:spPr>
          <a:xfrm>
            <a:off x="362375" y="511387"/>
            <a:ext cx="2097049" cy="461665"/>
          </a:xfrm>
          <a:prstGeom prst="rect">
            <a:avLst/>
          </a:prstGeom>
          <a:noFill/>
        </p:spPr>
        <p:txBody>
          <a:bodyPr wrap="none" rtlCol="0">
            <a:spAutoFit/>
          </a:bodyPr>
          <a:lstStyle/>
          <a:p>
            <a:r>
              <a:rPr lang="en-US" altLang="zh-CN" sz="2400" dirty="0">
                <a:latin typeface="Times New Roman" panose="02020603050405020304" pitchFamily="18" charset="0"/>
                <a:cs typeface="Times New Roman" panose="02020603050405020304" pitchFamily="18" charset="0"/>
              </a:rPr>
              <a:t>Control a video</a:t>
            </a:r>
            <a:endParaRPr lang="zh-CN" alt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685118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a:extLst>
              <a:ext uri="{FF2B5EF4-FFF2-40B4-BE49-F238E27FC236}">
                <a16:creationId xmlns:a16="http://schemas.microsoft.com/office/drawing/2014/main" id="{A7C10290-9A89-2B2E-DEAE-F0087B5E0B2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4781" t="5961" r="23908" b="5825"/>
          <a:stretch/>
        </p:blipFill>
        <p:spPr bwMode="auto">
          <a:xfrm>
            <a:off x="715365" y="514905"/>
            <a:ext cx="10761269" cy="56106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37817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B15DE6D2-F9FB-FCF6-DA2E-FFC42B06102F}"/>
              </a:ext>
            </a:extLst>
          </p:cNvPr>
          <p:cNvSpPr txBox="1"/>
          <p:nvPr/>
        </p:nvSpPr>
        <p:spPr>
          <a:xfrm>
            <a:off x="362375" y="511387"/>
            <a:ext cx="2097049" cy="461665"/>
          </a:xfrm>
          <a:prstGeom prst="rect">
            <a:avLst/>
          </a:prstGeom>
          <a:noFill/>
        </p:spPr>
        <p:txBody>
          <a:bodyPr wrap="none" rtlCol="0">
            <a:spAutoFit/>
          </a:bodyPr>
          <a:lstStyle/>
          <a:p>
            <a:r>
              <a:rPr lang="en-US" altLang="zh-CN" sz="2400" dirty="0">
                <a:latin typeface="Times New Roman" panose="02020603050405020304" pitchFamily="18" charset="0"/>
                <a:cs typeface="Times New Roman" panose="02020603050405020304" pitchFamily="18" charset="0"/>
              </a:rPr>
              <a:t>Control a video</a:t>
            </a:r>
            <a:endParaRPr lang="zh-CN" altLang="en-US" sz="2400" dirty="0">
              <a:latin typeface="Times New Roman" panose="02020603050405020304" pitchFamily="18" charset="0"/>
              <a:cs typeface="Times New Roman" panose="02020603050405020304" pitchFamily="18" charset="0"/>
            </a:endParaRPr>
          </a:p>
        </p:txBody>
      </p:sp>
      <p:pic>
        <p:nvPicPr>
          <p:cNvPr id="5" name="图片 4">
            <a:extLst>
              <a:ext uri="{FF2B5EF4-FFF2-40B4-BE49-F238E27FC236}">
                <a16:creationId xmlns:a16="http://schemas.microsoft.com/office/drawing/2014/main" id="{178DFC6E-FBD8-06EF-778F-3291D0EDC21E}"/>
              </a:ext>
            </a:extLst>
          </p:cNvPr>
          <p:cNvPicPr>
            <a:picLocks noChangeAspect="1"/>
          </p:cNvPicPr>
          <p:nvPr/>
        </p:nvPicPr>
        <p:blipFill>
          <a:blip r:embed="rId2"/>
          <a:stretch>
            <a:fillRect/>
          </a:stretch>
        </p:blipFill>
        <p:spPr>
          <a:xfrm>
            <a:off x="9216445" y="94137"/>
            <a:ext cx="2975555" cy="4083049"/>
          </a:xfrm>
          <a:prstGeom prst="rect">
            <a:avLst/>
          </a:prstGeom>
        </p:spPr>
      </p:pic>
      <p:sp>
        <p:nvSpPr>
          <p:cNvPr id="7" name="文本框 6">
            <a:extLst>
              <a:ext uri="{FF2B5EF4-FFF2-40B4-BE49-F238E27FC236}">
                <a16:creationId xmlns:a16="http://schemas.microsoft.com/office/drawing/2014/main" id="{0B33D77B-E84B-B242-476E-E9CCA48991AE}"/>
              </a:ext>
            </a:extLst>
          </p:cNvPr>
          <p:cNvSpPr txBox="1"/>
          <p:nvPr/>
        </p:nvSpPr>
        <p:spPr>
          <a:xfrm>
            <a:off x="588146" y="2387349"/>
            <a:ext cx="6094520" cy="1477328"/>
          </a:xfrm>
          <a:prstGeom prst="rect">
            <a:avLst/>
          </a:prstGeom>
          <a:noFill/>
        </p:spPr>
        <p:txBody>
          <a:bodyPr wrap="square">
            <a:spAutoFit/>
          </a:bodyPr>
          <a:lstStyle/>
          <a:p>
            <a:pPr marL="400050" indent="-400050">
              <a:buAutoNum type="romanLcParenBoth"/>
            </a:pPr>
            <a:r>
              <a:rPr lang="zh-CN" altLang="en-US" dirty="0">
                <a:latin typeface="Times New Roman" panose="02020603050405020304" pitchFamily="18" charset="0"/>
                <a:cs typeface="Times New Roman" panose="02020603050405020304" pitchFamily="18" charset="0"/>
              </a:rPr>
              <a:t>an additional temporal layer after each 2-dimensional (2D) layer,including 2D convolution and 2D attention</a:t>
            </a:r>
            <a:endParaRPr lang="en-US" altLang="zh-CN" dirty="0">
              <a:latin typeface="Times New Roman" panose="02020603050405020304" pitchFamily="18" charset="0"/>
              <a:cs typeface="Times New Roman" panose="02020603050405020304" pitchFamily="18" charset="0"/>
            </a:endParaRPr>
          </a:p>
          <a:p>
            <a:pPr marL="400050" indent="-400050">
              <a:buAutoNum type="romanLcParenBoth"/>
            </a:pPr>
            <a:r>
              <a:rPr lang="en-US" altLang="zh-CN" dirty="0">
                <a:latin typeface="Times New Roman" panose="02020603050405020304" pitchFamily="18" charset="0"/>
                <a:cs typeface="Times New Roman" panose="02020603050405020304" pitchFamily="18" charset="0"/>
              </a:rPr>
              <a:t>modify the 2D spatial self-attention layer to incorporate temporal information</a:t>
            </a:r>
          </a:p>
          <a:p>
            <a:pPr marL="400050" indent="-400050">
              <a:buAutoNum type="romanLcParenBoth"/>
            </a:pPr>
            <a:r>
              <a:rPr lang="en-US" altLang="zh-CN" dirty="0">
                <a:latin typeface="Times New Roman" panose="02020603050405020304" pitchFamily="18" charset="0"/>
                <a:cs typeface="Times New Roman" panose="02020603050405020304" pitchFamily="18" charset="0"/>
              </a:rPr>
              <a:t>V-ControlNet</a:t>
            </a:r>
            <a:endParaRPr lang="zh-CN" altLang="en-US" dirty="0">
              <a:latin typeface="Times New Roman" panose="02020603050405020304" pitchFamily="18" charset="0"/>
              <a:cs typeface="Times New Roman" panose="02020603050405020304" pitchFamily="18" charset="0"/>
            </a:endParaRPr>
          </a:p>
        </p:txBody>
      </p:sp>
      <p:pic>
        <p:nvPicPr>
          <p:cNvPr id="9" name="图片 8">
            <a:extLst>
              <a:ext uri="{FF2B5EF4-FFF2-40B4-BE49-F238E27FC236}">
                <a16:creationId xmlns:a16="http://schemas.microsoft.com/office/drawing/2014/main" id="{6A26184A-EFF3-D85B-2258-F181B96F11CF}"/>
              </a:ext>
            </a:extLst>
          </p:cNvPr>
          <p:cNvPicPr>
            <a:picLocks noChangeAspect="1"/>
          </p:cNvPicPr>
          <p:nvPr/>
        </p:nvPicPr>
        <p:blipFill>
          <a:blip r:embed="rId3"/>
          <a:stretch>
            <a:fillRect/>
          </a:stretch>
        </p:blipFill>
        <p:spPr>
          <a:xfrm>
            <a:off x="6518037" y="324956"/>
            <a:ext cx="2698408" cy="3746886"/>
          </a:xfrm>
          <a:prstGeom prst="rect">
            <a:avLst/>
          </a:prstGeom>
        </p:spPr>
      </p:pic>
      <p:pic>
        <p:nvPicPr>
          <p:cNvPr id="10" name="图片 9">
            <a:extLst>
              <a:ext uri="{FF2B5EF4-FFF2-40B4-BE49-F238E27FC236}">
                <a16:creationId xmlns:a16="http://schemas.microsoft.com/office/drawing/2014/main" id="{C1BA034D-E9F0-BB1B-6006-4A248DE8051E}"/>
              </a:ext>
            </a:extLst>
          </p:cNvPr>
          <p:cNvPicPr>
            <a:picLocks noChangeAspect="1"/>
          </p:cNvPicPr>
          <p:nvPr/>
        </p:nvPicPr>
        <p:blipFill>
          <a:blip r:embed="rId4"/>
          <a:stretch>
            <a:fillRect/>
          </a:stretch>
        </p:blipFill>
        <p:spPr>
          <a:xfrm>
            <a:off x="6203883" y="4995601"/>
            <a:ext cx="5743575" cy="981075"/>
          </a:xfrm>
          <a:prstGeom prst="rect">
            <a:avLst/>
          </a:prstGeom>
        </p:spPr>
      </p:pic>
    </p:spTree>
    <p:extLst>
      <p:ext uri="{BB962C8B-B14F-4D97-AF65-F5344CB8AC3E}">
        <p14:creationId xmlns:p14="http://schemas.microsoft.com/office/powerpoint/2010/main" val="16305443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B15DE6D2-F9FB-FCF6-DA2E-FFC42B06102F}"/>
              </a:ext>
            </a:extLst>
          </p:cNvPr>
          <p:cNvSpPr txBox="1"/>
          <p:nvPr/>
        </p:nvSpPr>
        <p:spPr>
          <a:xfrm>
            <a:off x="362375" y="511387"/>
            <a:ext cx="2097049" cy="461665"/>
          </a:xfrm>
          <a:prstGeom prst="rect">
            <a:avLst/>
          </a:prstGeom>
          <a:noFill/>
        </p:spPr>
        <p:txBody>
          <a:bodyPr wrap="none" rtlCol="0">
            <a:spAutoFit/>
          </a:bodyPr>
          <a:lstStyle/>
          <a:p>
            <a:r>
              <a:rPr lang="en-US" altLang="zh-CN" sz="2400" dirty="0">
                <a:latin typeface="Times New Roman" panose="02020603050405020304" pitchFamily="18" charset="0"/>
                <a:cs typeface="Times New Roman" panose="02020603050405020304" pitchFamily="18" charset="0"/>
              </a:rPr>
              <a:t>Control a video</a:t>
            </a:r>
            <a:endParaRPr lang="zh-CN" altLang="en-US" sz="2400" dirty="0">
              <a:latin typeface="Times New Roman" panose="02020603050405020304" pitchFamily="18" charset="0"/>
              <a:cs typeface="Times New Roman" panose="02020603050405020304" pitchFamily="18" charset="0"/>
            </a:endParaRPr>
          </a:p>
        </p:txBody>
      </p:sp>
      <p:sp>
        <p:nvSpPr>
          <p:cNvPr id="6" name="文本框 5">
            <a:extLst>
              <a:ext uri="{FF2B5EF4-FFF2-40B4-BE49-F238E27FC236}">
                <a16:creationId xmlns:a16="http://schemas.microsoft.com/office/drawing/2014/main" id="{25733175-6595-79D9-71EF-E30F6933373D}"/>
              </a:ext>
            </a:extLst>
          </p:cNvPr>
          <p:cNvSpPr txBox="1"/>
          <p:nvPr/>
        </p:nvSpPr>
        <p:spPr>
          <a:xfrm>
            <a:off x="552635" y="1193665"/>
            <a:ext cx="2510161" cy="646331"/>
          </a:xfrm>
          <a:prstGeom prst="rect">
            <a:avLst/>
          </a:prstGeom>
          <a:noFill/>
        </p:spPr>
        <p:txBody>
          <a:bodyPr wrap="square">
            <a:spAutoFit/>
          </a:bodyPr>
          <a:lstStyle/>
          <a:p>
            <a:r>
              <a:rPr lang="zh-CN" altLang="en-US" b="1" dirty="0">
                <a:latin typeface="Times New Roman" panose="02020603050405020304" pitchFamily="18" charset="0"/>
                <a:cs typeface="Times New Roman" panose="02020603050405020304" pitchFamily="18" charset="0"/>
              </a:rPr>
              <a:t>Residual-Based Noise Initialization</a:t>
            </a:r>
          </a:p>
        </p:txBody>
      </p:sp>
      <p:pic>
        <p:nvPicPr>
          <p:cNvPr id="8" name="图片 7">
            <a:extLst>
              <a:ext uri="{FF2B5EF4-FFF2-40B4-BE49-F238E27FC236}">
                <a16:creationId xmlns:a16="http://schemas.microsoft.com/office/drawing/2014/main" id="{EF7DEB22-C13E-B93D-601F-FC18553AFD3F}"/>
              </a:ext>
            </a:extLst>
          </p:cNvPr>
          <p:cNvPicPr>
            <a:picLocks noChangeAspect="1"/>
          </p:cNvPicPr>
          <p:nvPr/>
        </p:nvPicPr>
        <p:blipFill>
          <a:blip r:embed="rId3"/>
          <a:stretch>
            <a:fillRect/>
          </a:stretch>
        </p:blipFill>
        <p:spPr>
          <a:xfrm>
            <a:off x="3486150" y="101684"/>
            <a:ext cx="8705850" cy="3476625"/>
          </a:xfrm>
          <a:prstGeom prst="rect">
            <a:avLst/>
          </a:prstGeom>
        </p:spPr>
      </p:pic>
      <p:sp>
        <p:nvSpPr>
          <p:cNvPr id="10" name="文本框 9">
            <a:extLst>
              <a:ext uri="{FF2B5EF4-FFF2-40B4-BE49-F238E27FC236}">
                <a16:creationId xmlns:a16="http://schemas.microsoft.com/office/drawing/2014/main" id="{023845B1-8211-39E5-EF54-5D896AFF6576}"/>
              </a:ext>
            </a:extLst>
          </p:cNvPr>
          <p:cNvSpPr txBox="1"/>
          <p:nvPr/>
        </p:nvSpPr>
        <p:spPr>
          <a:xfrm>
            <a:off x="438890" y="3595344"/>
            <a:ext cx="6094520" cy="646331"/>
          </a:xfrm>
          <a:prstGeom prst="rect">
            <a:avLst/>
          </a:prstGeom>
          <a:noFill/>
        </p:spPr>
        <p:txBody>
          <a:bodyPr wrap="square">
            <a:spAutoFit/>
          </a:bodyPr>
          <a:lstStyle/>
          <a:p>
            <a:r>
              <a:rPr lang="zh-CN" altLang="en-US" dirty="0">
                <a:latin typeface="Times New Roman" panose="02020603050405020304" pitchFamily="18" charset="0"/>
                <a:cs typeface="Times New Roman" panose="02020603050405020304" pitchFamily="18" charset="0"/>
              </a:rPr>
              <a:t>In video compression, it is typical to store keyframes along with residuals/motion, instead of individual pixels for each frame.</a:t>
            </a:r>
          </a:p>
        </p:txBody>
      </p:sp>
      <p:sp>
        <p:nvSpPr>
          <p:cNvPr id="12" name="文本框 11">
            <a:extLst>
              <a:ext uri="{FF2B5EF4-FFF2-40B4-BE49-F238E27FC236}">
                <a16:creationId xmlns:a16="http://schemas.microsoft.com/office/drawing/2014/main" id="{9F453D2A-522D-E576-0886-1136A0DC45B5}"/>
              </a:ext>
            </a:extLst>
          </p:cNvPr>
          <p:cNvSpPr txBox="1"/>
          <p:nvPr/>
        </p:nvSpPr>
        <p:spPr>
          <a:xfrm>
            <a:off x="438890" y="4462288"/>
            <a:ext cx="6094520" cy="1200329"/>
          </a:xfrm>
          <a:prstGeom prst="rect">
            <a:avLst/>
          </a:prstGeom>
          <a:noFill/>
        </p:spPr>
        <p:txBody>
          <a:bodyPr wrap="square">
            <a:spAutoFit/>
          </a:bodyPr>
          <a:lstStyle/>
          <a:p>
            <a:r>
              <a:rPr lang="en-US" altLang="zh-CN" b="1" dirty="0"/>
              <a:t>G</a:t>
            </a:r>
            <a:r>
              <a:rPr lang="zh-CN" altLang="en-US" b="1" dirty="0"/>
              <a:t>oal</a:t>
            </a:r>
            <a:r>
              <a:rPr lang="zh-CN" altLang="en-US" dirty="0"/>
              <a:t> </a:t>
            </a:r>
            <a:r>
              <a:rPr lang="en-US" altLang="zh-CN" dirty="0"/>
              <a:t>:</a:t>
            </a:r>
            <a:r>
              <a:rPr lang="zh-CN" altLang="en-US" dirty="0"/>
              <a:t>maintain the same noise in areas where the pixels of the input video remain unchanged between frames and use different noise in areas where the pixels of the input video change between frames.</a:t>
            </a:r>
          </a:p>
        </p:txBody>
      </p:sp>
    </p:spTree>
    <p:extLst>
      <p:ext uri="{BB962C8B-B14F-4D97-AF65-F5344CB8AC3E}">
        <p14:creationId xmlns:p14="http://schemas.microsoft.com/office/powerpoint/2010/main" val="333545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B15DE6D2-F9FB-FCF6-DA2E-FFC42B06102F}"/>
              </a:ext>
            </a:extLst>
          </p:cNvPr>
          <p:cNvSpPr txBox="1"/>
          <p:nvPr/>
        </p:nvSpPr>
        <p:spPr>
          <a:xfrm>
            <a:off x="362375" y="511387"/>
            <a:ext cx="2097049" cy="461665"/>
          </a:xfrm>
          <a:prstGeom prst="rect">
            <a:avLst/>
          </a:prstGeom>
          <a:noFill/>
        </p:spPr>
        <p:txBody>
          <a:bodyPr wrap="none" rtlCol="0">
            <a:spAutoFit/>
          </a:bodyPr>
          <a:lstStyle/>
          <a:p>
            <a:r>
              <a:rPr lang="en-US" altLang="zh-CN" sz="2400" dirty="0">
                <a:latin typeface="Times New Roman" panose="02020603050405020304" pitchFamily="18" charset="0"/>
                <a:cs typeface="Times New Roman" panose="02020603050405020304" pitchFamily="18" charset="0"/>
              </a:rPr>
              <a:t>Control a video</a:t>
            </a:r>
            <a:endParaRPr lang="zh-CN" altLang="en-US" sz="2400" dirty="0">
              <a:latin typeface="Times New Roman" panose="02020603050405020304" pitchFamily="18" charset="0"/>
              <a:cs typeface="Times New Roman" panose="02020603050405020304" pitchFamily="18" charset="0"/>
            </a:endParaRPr>
          </a:p>
        </p:txBody>
      </p:sp>
      <p:sp>
        <p:nvSpPr>
          <p:cNvPr id="3" name="文本框 2">
            <a:extLst>
              <a:ext uri="{FF2B5EF4-FFF2-40B4-BE49-F238E27FC236}">
                <a16:creationId xmlns:a16="http://schemas.microsoft.com/office/drawing/2014/main" id="{C1459D2A-F732-3C28-1935-68FB28D0D82F}"/>
              </a:ext>
            </a:extLst>
          </p:cNvPr>
          <p:cNvSpPr txBox="1"/>
          <p:nvPr/>
        </p:nvSpPr>
        <p:spPr>
          <a:xfrm>
            <a:off x="552635" y="1193665"/>
            <a:ext cx="2510161" cy="369332"/>
          </a:xfrm>
          <a:prstGeom prst="rect">
            <a:avLst/>
          </a:prstGeom>
          <a:noFill/>
        </p:spPr>
        <p:txBody>
          <a:bodyPr wrap="square">
            <a:spAutoFit/>
          </a:bodyPr>
          <a:lstStyle/>
          <a:p>
            <a:r>
              <a:rPr lang="en-US" altLang="zh-CN" b="1" dirty="0">
                <a:latin typeface="Times New Roman" panose="02020603050405020304" pitchFamily="18" charset="0"/>
                <a:cs typeface="Times New Roman" panose="02020603050405020304" pitchFamily="18" charset="0"/>
              </a:rPr>
              <a:t>Training &amp; Inference</a:t>
            </a:r>
            <a:endParaRPr lang="zh-CN" altLang="en-US" b="1" dirty="0">
              <a:latin typeface="Times New Roman" panose="02020603050405020304" pitchFamily="18" charset="0"/>
              <a:cs typeface="Times New Roman" panose="02020603050405020304" pitchFamily="18" charset="0"/>
            </a:endParaRPr>
          </a:p>
        </p:txBody>
      </p:sp>
      <p:sp>
        <p:nvSpPr>
          <p:cNvPr id="5" name="文本框 4">
            <a:extLst>
              <a:ext uri="{FF2B5EF4-FFF2-40B4-BE49-F238E27FC236}">
                <a16:creationId xmlns:a16="http://schemas.microsoft.com/office/drawing/2014/main" id="{2DB5F359-9F0C-A67B-4091-8E4370EBC000}"/>
              </a:ext>
            </a:extLst>
          </p:cNvPr>
          <p:cNvSpPr txBox="1"/>
          <p:nvPr/>
        </p:nvSpPr>
        <p:spPr>
          <a:xfrm>
            <a:off x="362375" y="2302302"/>
            <a:ext cx="6094324" cy="1754326"/>
          </a:xfrm>
          <a:prstGeom prst="rect">
            <a:avLst/>
          </a:prstGeom>
          <a:noFill/>
        </p:spPr>
        <p:txBody>
          <a:bodyPr wrap="square">
            <a:spAutoFit/>
          </a:bodyPr>
          <a:lstStyle/>
          <a:p>
            <a:r>
              <a:rPr lang="zh-CN" altLang="en-US" b="1" dirty="0">
                <a:latin typeface="Times New Roman" panose="02020603050405020304" pitchFamily="18" charset="0"/>
                <a:cs typeface="Times New Roman" panose="02020603050405020304" pitchFamily="18" charset="0"/>
              </a:rPr>
              <a:t>propose</a:t>
            </a:r>
            <a:r>
              <a:rPr lang="en-US" altLang="zh-CN" b="1" dirty="0">
                <a:latin typeface="Times New Roman" panose="02020603050405020304" pitchFamily="18" charset="0"/>
                <a:cs typeface="Times New Roman" panose="02020603050405020304" pitchFamily="18" charset="0"/>
              </a:rPr>
              <a:t>d</a:t>
            </a:r>
            <a:r>
              <a:rPr lang="zh-CN" altLang="en-US" b="1" dirty="0">
                <a:latin typeface="Times New Roman" panose="02020603050405020304" pitchFamily="18" charset="0"/>
                <a:cs typeface="Times New Roman" panose="02020603050405020304" pitchFamily="18" charset="0"/>
              </a:rPr>
              <a:t> a first-frame conditioning metho</a:t>
            </a:r>
            <a:r>
              <a:rPr lang="en-US" altLang="zh-CN" b="1" dirty="0">
                <a:latin typeface="Times New Roman" panose="02020603050405020304" pitchFamily="18" charset="0"/>
                <a:cs typeface="Times New Roman" panose="02020603050405020304" pitchFamily="18" charset="0"/>
              </a:rPr>
              <a:t>d</a:t>
            </a:r>
          </a:p>
          <a:p>
            <a:pPr marL="285750" indent="-285750">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generates video sequences conditioned on the first frame</a:t>
            </a:r>
          </a:p>
          <a:p>
            <a:pPr marL="285750" indent="-285750">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reduces the need for the model to memorize video content in the training set</a:t>
            </a:r>
          </a:p>
          <a:p>
            <a:pPr marL="285750" indent="-285750">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focuses on learning to reconstruct motion</a:t>
            </a:r>
          </a:p>
          <a:p>
            <a:pPr marL="285750" indent="-285750">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achieve better results with a smaller video dataset</a:t>
            </a:r>
            <a:endParaRPr lang="zh-CN" altLang="en-US" dirty="0">
              <a:latin typeface="Times New Roman" panose="02020603050405020304" pitchFamily="18" charset="0"/>
              <a:cs typeface="Times New Roman" panose="02020603050405020304" pitchFamily="18" charset="0"/>
            </a:endParaRPr>
          </a:p>
        </p:txBody>
      </p:sp>
      <p:pic>
        <p:nvPicPr>
          <p:cNvPr id="7" name="图片 6">
            <a:extLst>
              <a:ext uri="{FF2B5EF4-FFF2-40B4-BE49-F238E27FC236}">
                <a16:creationId xmlns:a16="http://schemas.microsoft.com/office/drawing/2014/main" id="{C83E500F-F8D7-86A4-A171-5279B593AF24}"/>
              </a:ext>
            </a:extLst>
          </p:cNvPr>
          <p:cNvPicPr>
            <a:picLocks noChangeAspect="1"/>
          </p:cNvPicPr>
          <p:nvPr/>
        </p:nvPicPr>
        <p:blipFill>
          <a:blip r:embed="rId2"/>
          <a:stretch>
            <a:fillRect/>
          </a:stretch>
        </p:blipFill>
        <p:spPr>
          <a:xfrm>
            <a:off x="7198557" y="368863"/>
            <a:ext cx="2352675" cy="2028825"/>
          </a:xfrm>
          <a:prstGeom prst="rect">
            <a:avLst/>
          </a:prstGeom>
        </p:spPr>
      </p:pic>
      <p:pic>
        <p:nvPicPr>
          <p:cNvPr id="9" name="图片 8">
            <a:extLst>
              <a:ext uri="{FF2B5EF4-FFF2-40B4-BE49-F238E27FC236}">
                <a16:creationId xmlns:a16="http://schemas.microsoft.com/office/drawing/2014/main" id="{D92012DE-9AF7-80E7-3E0A-B6B02DD7ED18}"/>
              </a:ext>
            </a:extLst>
          </p:cNvPr>
          <p:cNvPicPr>
            <a:picLocks noChangeAspect="1"/>
          </p:cNvPicPr>
          <p:nvPr/>
        </p:nvPicPr>
        <p:blipFill rotWithShape="1">
          <a:blip r:embed="rId3"/>
          <a:srcRect r="1045"/>
          <a:stretch/>
        </p:blipFill>
        <p:spPr>
          <a:xfrm>
            <a:off x="10293090" y="492688"/>
            <a:ext cx="961397" cy="1905000"/>
          </a:xfrm>
          <a:prstGeom prst="rect">
            <a:avLst/>
          </a:prstGeom>
        </p:spPr>
      </p:pic>
      <p:pic>
        <p:nvPicPr>
          <p:cNvPr id="11" name="图片 10">
            <a:extLst>
              <a:ext uri="{FF2B5EF4-FFF2-40B4-BE49-F238E27FC236}">
                <a16:creationId xmlns:a16="http://schemas.microsoft.com/office/drawing/2014/main" id="{A60FE4E3-5BEF-22D1-D0A2-D5203113D654}"/>
              </a:ext>
            </a:extLst>
          </p:cNvPr>
          <p:cNvPicPr>
            <a:picLocks noChangeAspect="1"/>
          </p:cNvPicPr>
          <p:nvPr/>
        </p:nvPicPr>
        <p:blipFill>
          <a:blip r:embed="rId4"/>
          <a:stretch>
            <a:fillRect/>
          </a:stretch>
        </p:blipFill>
        <p:spPr>
          <a:xfrm>
            <a:off x="7198557" y="2661320"/>
            <a:ext cx="2047875" cy="2428875"/>
          </a:xfrm>
          <a:prstGeom prst="rect">
            <a:avLst/>
          </a:prstGeom>
        </p:spPr>
      </p:pic>
      <p:pic>
        <p:nvPicPr>
          <p:cNvPr id="13" name="图片 12">
            <a:extLst>
              <a:ext uri="{FF2B5EF4-FFF2-40B4-BE49-F238E27FC236}">
                <a16:creationId xmlns:a16="http://schemas.microsoft.com/office/drawing/2014/main" id="{157E6D16-F781-E21C-8CA8-8623B8611CEA}"/>
              </a:ext>
            </a:extLst>
          </p:cNvPr>
          <p:cNvPicPr>
            <a:picLocks noChangeAspect="1"/>
          </p:cNvPicPr>
          <p:nvPr/>
        </p:nvPicPr>
        <p:blipFill>
          <a:blip r:embed="rId5"/>
          <a:stretch>
            <a:fillRect/>
          </a:stretch>
        </p:blipFill>
        <p:spPr>
          <a:xfrm>
            <a:off x="2855703" y="4846348"/>
            <a:ext cx="3971925" cy="723900"/>
          </a:xfrm>
          <a:prstGeom prst="rect">
            <a:avLst/>
          </a:prstGeom>
        </p:spPr>
      </p:pic>
      <p:sp>
        <p:nvSpPr>
          <p:cNvPr id="15" name="文本框 14">
            <a:extLst>
              <a:ext uri="{FF2B5EF4-FFF2-40B4-BE49-F238E27FC236}">
                <a16:creationId xmlns:a16="http://schemas.microsoft.com/office/drawing/2014/main" id="{5DEB9F6C-7C97-D7F2-1E07-E1405B76BFE1}"/>
              </a:ext>
            </a:extLst>
          </p:cNvPr>
          <p:cNvSpPr txBox="1"/>
          <p:nvPr/>
        </p:nvSpPr>
        <p:spPr>
          <a:xfrm>
            <a:off x="15634" y="5131883"/>
            <a:ext cx="2443790" cy="369332"/>
          </a:xfrm>
          <a:prstGeom prst="rect">
            <a:avLst/>
          </a:prstGeom>
          <a:noFill/>
        </p:spPr>
        <p:txBody>
          <a:bodyPr wrap="square">
            <a:spAutoFit/>
          </a:bodyPr>
          <a:lstStyle/>
          <a:p>
            <a:r>
              <a:rPr lang="en-US" altLang="zh-CN" b="1" dirty="0">
                <a:latin typeface="Times New Roman" panose="02020603050405020304" pitchFamily="18" charset="0"/>
                <a:cs typeface="Times New Roman" panose="02020603050405020304" pitchFamily="18" charset="0"/>
              </a:rPr>
              <a:t>Generate first frame:</a:t>
            </a:r>
          </a:p>
        </p:txBody>
      </p:sp>
      <p:pic>
        <p:nvPicPr>
          <p:cNvPr id="17" name="图片 16">
            <a:extLst>
              <a:ext uri="{FF2B5EF4-FFF2-40B4-BE49-F238E27FC236}">
                <a16:creationId xmlns:a16="http://schemas.microsoft.com/office/drawing/2014/main" id="{C87CA9E8-CB06-D31F-424E-6770CE3E97CC}"/>
              </a:ext>
            </a:extLst>
          </p:cNvPr>
          <p:cNvPicPr>
            <a:picLocks noChangeAspect="1"/>
          </p:cNvPicPr>
          <p:nvPr/>
        </p:nvPicPr>
        <p:blipFill>
          <a:blip r:embed="rId6"/>
          <a:stretch>
            <a:fillRect/>
          </a:stretch>
        </p:blipFill>
        <p:spPr>
          <a:xfrm>
            <a:off x="2881979" y="5707664"/>
            <a:ext cx="3981450" cy="561975"/>
          </a:xfrm>
          <a:prstGeom prst="rect">
            <a:avLst/>
          </a:prstGeom>
        </p:spPr>
      </p:pic>
      <p:sp>
        <p:nvSpPr>
          <p:cNvPr id="18" name="文本框 17">
            <a:extLst>
              <a:ext uri="{FF2B5EF4-FFF2-40B4-BE49-F238E27FC236}">
                <a16:creationId xmlns:a16="http://schemas.microsoft.com/office/drawing/2014/main" id="{8549ACDC-8BB0-4DB5-7506-758EC1F2146D}"/>
              </a:ext>
            </a:extLst>
          </p:cNvPr>
          <p:cNvSpPr txBox="1"/>
          <p:nvPr/>
        </p:nvSpPr>
        <p:spPr>
          <a:xfrm>
            <a:off x="0" y="5880959"/>
            <a:ext cx="2773345" cy="369332"/>
          </a:xfrm>
          <a:prstGeom prst="rect">
            <a:avLst/>
          </a:prstGeom>
          <a:noFill/>
        </p:spPr>
        <p:txBody>
          <a:bodyPr wrap="square">
            <a:spAutoFit/>
          </a:bodyPr>
          <a:lstStyle/>
          <a:p>
            <a:r>
              <a:rPr lang="en-US" altLang="zh-CN" b="1" dirty="0">
                <a:latin typeface="Times New Roman" panose="02020603050405020304" pitchFamily="18" charset="0"/>
                <a:cs typeface="Times New Roman" panose="02020603050405020304" pitchFamily="18" charset="0"/>
              </a:rPr>
              <a:t>Generate following frame:</a:t>
            </a:r>
          </a:p>
        </p:txBody>
      </p:sp>
    </p:spTree>
    <p:extLst>
      <p:ext uri="{BB962C8B-B14F-4D97-AF65-F5344CB8AC3E}">
        <p14:creationId xmlns:p14="http://schemas.microsoft.com/office/powerpoint/2010/main" val="34631626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FC9F9BA7-705B-A711-F205-28B23B3EE497}"/>
              </a:ext>
            </a:extLst>
          </p:cNvPr>
          <p:cNvPicPr>
            <a:picLocks noChangeAspect="1"/>
          </p:cNvPicPr>
          <p:nvPr/>
        </p:nvPicPr>
        <p:blipFill>
          <a:blip r:embed="rId2"/>
          <a:stretch>
            <a:fillRect/>
          </a:stretch>
        </p:blipFill>
        <p:spPr>
          <a:xfrm>
            <a:off x="3486778" y="0"/>
            <a:ext cx="8705222" cy="4922703"/>
          </a:xfrm>
          <a:prstGeom prst="rect">
            <a:avLst/>
          </a:prstGeom>
        </p:spPr>
      </p:pic>
      <p:sp>
        <p:nvSpPr>
          <p:cNvPr id="2" name="文本框 1">
            <a:extLst>
              <a:ext uri="{FF2B5EF4-FFF2-40B4-BE49-F238E27FC236}">
                <a16:creationId xmlns:a16="http://schemas.microsoft.com/office/drawing/2014/main" id="{B15DE6D2-F9FB-FCF6-DA2E-FFC42B06102F}"/>
              </a:ext>
            </a:extLst>
          </p:cNvPr>
          <p:cNvSpPr txBox="1"/>
          <p:nvPr/>
        </p:nvSpPr>
        <p:spPr>
          <a:xfrm>
            <a:off x="362375" y="511387"/>
            <a:ext cx="2097049" cy="461665"/>
          </a:xfrm>
          <a:prstGeom prst="rect">
            <a:avLst/>
          </a:prstGeom>
          <a:noFill/>
        </p:spPr>
        <p:txBody>
          <a:bodyPr wrap="none" rtlCol="0">
            <a:spAutoFit/>
          </a:bodyPr>
          <a:lstStyle/>
          <a:p>
            <a:r>
              <a:rPr lang="en-US" altLang="zh-CN" sz="2400" dirty="0">
                <a:latin typeface="Times New Roman" panose="02020603050405020304" pitchFamily="18" charset="0"/>
                <a:cs typeface="Times New Roman" panose="02020603050405020304" pitchFamily="18" charset="0"/>
              </a:rPr>
              <a:t>Control a video</a:t>
            </a:r>
            <a:endParaRPr lang="zh-CN" altLang="en-US" sz="2400" dirty="0">
              <a:latin typeface="Times New Roman" panose="02020603050405020304" pitchFamily="18" charset="0"/>
              <a:cs typeface="Times New Roman" panose="02020603050405020304" pitchFamily="18" charset="0"/>
            </a:endParaRPr>
          </a:p>
        </p:txBody>
      </p:sp>
      <p:sp>
        <p:nvSpPr>
          <p:cNvPr id="3" name="文本框 2">
            <a:extLst>
              <a:ext uri="{FF2B5EF4-FFF2-40B4-BE49-F238E27FC236}">
                <a16:creationId xmlns:a16="http://schemas.microsoft.com/office/drawing/2014/main" id="{6EFBE959-D3D4-F9A5-44EE-F629A86604CC}"/>
              </a:ext>
            </a:extLst>
          </p:cNvPr>
          <p:cNvSpPr txBox="1"/>
          <p:nvPr/>
        </p:nvSpPr>
        <p:spPr>
          <a:xfrm>
            <a:off x="955228" y="1083770"/>
            <a:ext cx="1737976" cy="461665"/>
          </a:xfrm>
          <a:prstGeom prst="rect">
            <a:avLst/>
          </a:prstGeom>
          <a:noFill/>
        </p:spPr>
        <p:txBody>
          <a:bodyPr wrap="none" rtlCol="0">
            <a:spAutoFit/>
          </a:bodyPr>
          <a:lstStyle/>
          <a:p>
            <a:r>
              <a:rPr lang="en-US" altLang="zh-CN" sz="2400" dirty="0">
                <a:latin typeface="Times New Roman" panose="02020603050405020304" pitchFamily="18" charset="0"/>
                <a:cs typeface="Times New Roman" panose="02020603050405020304" pitchFamily="18" charset="0"/>
              </a:rPr>
              <a:t>Experiments</a:t>
            </a:r>
          </a:p>
        </p:txBody>
      </p:sp>
      <p:sp>
        <p:nvSpPr>
          <p:cNvPr id="5" name="文本框 4">
            <a:extLst>
              <a:ext uri="{FF2B5EF4-FFF2-40B4-BE49-F238E27FC236}">
                <a16:creationId xmlns:a16="http://schemas.microsoft.com/office/drawing/2014/main" id="{E99CB061-F9C1-5912-D1C3-6FC15E3C5DE0}"/>
              </a:ext>
            </a:extLst>
          </p:cNvPr>
          <p:cNvSpPr txBox="1"/>
          <p:nvPr/>
        </p:nvSpPr>
        <p:spPr>
          <a:xfrm>
            <a:off x="101118" y="3946472"/>
            <a:ext cx="6094324" cy="646331"/>
          </a:xfrm>
          <a:prstGeom prst="rect">
            <a:avLst/>
          </a:prstGeom>
          <a:noFill/>
        </p:spPr>
        <p:txBody>
          <a:bodyPr wrap="square">
            <a:spAutoFit/>
          </a:bodyPr>
          <a:lstStyle/>
          <a:p>
            <a:r>
              <a:rPr lang="en-US" altLang="zh-CN" sz="1800" dirty="0">
                <a:latin typeface="Times New Roman" panose="02020603050405020304" pitchFamily="18" charset="0"/>
                <a:cs typeface="Times New Roman" panose="02020603050405020304" pitchFamily="18" charset="0"/>
              </a:rPr>
              <a:t>Backbone: Stable Diffusion v1.5;</a:t>
            </a:r>
          </a:p>
          <a:p>
            <a:r>
              <a:rPr lang="en-US" altLang="zh-CN" dirty="0">
                <a:latin typeface="Times New Roman" panose="02020603050405020304" pitchFamily="18" charset="0"/>
                <a:cs typeface="Times New Roman" panose="02020603050405020304" pitchFamily="18" charset="0"/>
              </a:rPr>
              <a:t>	</a:t>
            </a:r>
            <a:r>
              <a:rPr lang="en-US" altLang="zh-CN" sz="1800" dirty="0">
                <a:latin typeface="Times New Roman" panose="02020603050405020304" pitchFamily="18" charset="0"/>
                <a:cs typeface="Times New Roman" panose="02020603050405020304" pitchFamily="18" charset="0"/>
              </a:rPr>
              <a:t>  ControlNet</a:t>
            </a:r>
            <a:endParaRPr lang="zh-CN" altLang="en-US" sz="1800" dirty="0">
              <a:latin typeface="Times New Roman" panose="02020603050405020304" pitchFamily="18" charset="0"/>
              <a:cs typeface="Times New Roman" panose="02020603050405020304" pitchFamily="18" charset="0"/>
            </a:endParaRPr>
          </a:p>
        </p:txBody>
      </p:sp>
      <p:sp>
        <p:nvSpPr>
          <p:cNvPr id="6" name="文本框 5">
            <a:extLst>
              <a:ext uri="{FF2B5EF4-FFF2-40B4-BE49-F238E27FC236}">
                <a16:creationId xmlns:a16="http://schemas.microsoft.com/office/drawing/2014/main" id="{6C7AE02D-62C6-F309-2D23-785C297BF7D1}"/>
              </a:ext>
            </a:extLst>
          </p:cNvPr>
          <p:cNvSpPr txBox="1"/>
          <p:nvPr/>
        </p:nvSpPr>
        <p:spPr>
          <a:xfrm>
            <a:off x="-684" y="4842021"/>
            <a:ext cx="3410221" cy="646331"/>
          </a:xfrm>
          <a:prstGeom prst="rect">
            <a:avLst/>
          </a:prstGeom>
          <a:noFill/>
        </p:spPr>
        <p:txBody>
          <a:bodyPr wrap="square">
            <a:spAutoFit/>
          </a:bodyPr>
          <a:lstStyle/>
          <a:p>
            <a:r>
              <a:rPr lang="en-US" altLang="zh-CN" b="1" dirty="0">
                <a:latin typeface="Times New Roman" panose="02020603050405020304" pitchFamily="18" charset="0"/>
                <a:cs typeface="Times New Roman" panose="02020603050405020304" pitchFamily="18" charset="0"/>
              </a:rPr>
              <a:t>Dataset: </a:t>
            </a:r>
            <a:r>
              <a:rPr lang="en-US" altLang="zh-CN" dirty="0">
                <a:latin typeface="Times New Roman" panose="02020603050405020304" pitchFamily="18" charset="0"/>
                <a:cs typeface="Times New Roman" panose="02020603050405020304" pitchFamily="18" charset="0"/>
              </a:rPr>
              <a:t>100k video clips</a:t>
            </a:r>
          </a:p>
          <a:p>
            <a:r>
              <a:rPr lang="en-US" altLang="zh-CN" dirty="0">
                <a:latin typeface="Times New Roman" panose="02020603050405020304" pitchFamily="18" charset="0"/>
                <a:cs typeface="Times New Roman" panose="02020603050405020304" pitchFamily="18" charset="0"/>
              </a:rPr>
              <a:t>   &amp; 100k image-text pairs</a:t>
            </a:r>
          </a:p>
        </p:txBody>
      </p:sp>
      <p:pic>
        <p:nvPicPr>
          <p:cNvPr id="11" name="图片 10">
            <a:extLst>
              <a:ext uri="{FF2B5EF4-FFF2-40B4-BE49-F238E27FC236}">
                <a16:creationId xmlns:a16="http://schemas.microsoft.com/office/drawing/2014/main" id="{D24B03C2-FDA0-6F1B-D6D7-D34C8BCC6D08}"/>
              </a:ext>
            </a:extLst>
          </p:cNvPr>
          <p:cNvPicPr>
            <a:picLocks noChangeAspect="1"/>
          </p:cNvPicPr>
          <p:nvPr/>
        </p:nvPicPr>
        <p:blipFill>
          <a:blip r:embed="rId3"/>
          <a:stretch>
            <a:fillRect/>
          </a:stretch>
        </p:blipFill>
        <p:spPr>
          <a:xfrm>
            <a:off x="3574282" y="4954407"/>
            <a:ext cx="8530213" cy="1127456"/>
          </a:xfrm>
          <a:prstGeom prst="rect">
            <a:avLst/>
          </a:prstGeom>
        </p:spPr>
      </p:pic>
    </p:spTree>
    <p:extLst>
      <p:ext uri="{BB962C8B-B14F-4D97-AF65-F5344CB8AC3E}">
        <p14:creationId xmlns:p14="http://schemas.microsoft.com/office/powerpoint/2010/main" val="31790119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B15DE6D2-F9FB-FCF6-DA2E-FFC42B06102F}"/>
              </a:ext>
            </a:extLst>
          </p:cNvPr>
          <p:cNvSpPr txBox="1"/>
          <p:nvPr/>
        </p:nvSpPr>
        <p:spPr>
          <a:xfrm>
            <a:off x="362375" y="511387"/>
            <a:ext cx="2097049" cy="461665"/>
          </a:xfrm>
          <a:prstGeom prst="rect">
            <a:avLst/>
          </a:prstGeom>
          <a:noFill/>
        </p:spPr>
        <p:txBody>
          <a:bodyPr wrap="none" rtlCol="0">
            <a:spAutoFit/>
          </a:bodyPr>
          <a:lstStyle/>
          <a:p>
            <a:r>
              <a:rPr lang="en-US" altLang="zh-CN" sz="2400" dirty="0">
                <a:latin typeface="Times New Roman" panose="02020603050405020304" pitchFamily="18" charset="0"/>
                <a:cs typeface="Times New Roman" panose="02020603050405020304" pitchFamily="18" charset="0"/>
              </a:rPr>
              <a:t>Control a video</a:t>
            </a:r>
            <a:endParaRPr lang="zh-CN" altLang="en-US" sz="2400" dirty="0">
              <a:latin typeface="Times New Roman" panose="02020603050405020304" pitchFamily="18" charset="0"/>
              <a:cs typeface="Times New Roman" panose="02020603050405020304" pitchFamily="18" charset="0"/>
            </a:endParaRPr>
          </a:p>
        </p:txBody>
      </p:sp>
      <p:sp>
        <p:nvSpPr>
          <p:cNvPr id="4" name="文本框 3">
            <a:extLst>
              <a:ext uri="{FF2B5EF4-FFF2-40B4-BE49-F238E27FC236}">
                <a16:creationId xmlns:a16="http://schemas.microsoft.com/office/drawing/2014/main" id="{3E10424C-DABD-015E-5588-1C07BB8A19B6}"/>
              </a:ext>
            </a:extLst>
          </p:cNvPr>
          <p:cNvSpPr txBox="1"/>
          <p:nvPr/>
        </p:nvSpPr>
        <p:spPr>
          <a:xfrm>
            <a:off x="916913" y="1176886"/>
            <a:ext cx="2198076" cy="461665"/>
          </a:xfrm>
          <a:prstGeom prst="rect">
            <a:avLst/>
          </a:prstGeom>
          <a:noFill/>
        </p:spPr>
        <p:txBody>
          <a:bodyPr wrap="square">
            <a:spAutoFit/>
          </a:bodyPr>
          <a:lstStyle/>
          <a:p>
            <a:r>
              <a:rPr lang="zh-CN" altLang="en-US" sz="2400" dirty="0">
                <a:latin typeface="Times New Roman" panose="02020603050405020304" pitchFamily="18" charset="0"/>
                <a:cs typeface="Times New Roman" panose="02020603050405020304" pitchFamily="18" charset="0"/>
              </a:rPr>
              <a:t>Ablation Study</a:t>
            </a:r>
          </a:p>
        </p:txBody>
      </p:sp>
      <p:pic>
        <p:nvPicPr>
          <p:cNvPr id="6" name="图片 5">
            <a:extLst>
              <a:ext uri="{FF2B5EF4-FFF2-40B4-BE49-F238E27FC236}">
                <a16:creationId xmlns:a16="http://schemas.microsoft.com/office/drawing/2014/main" id="{3615BE5A-D05F-A9B5-CB42-387FA30DDB23}"/>
              </a:ext>
            </a:extLst>
          </p:cNvPr>
          <p:cNvPicPr>
            <a:picLocks noChangeAspect="1"/>
          </p:cNvPicPr>
          <p:nvPr/>
        </p:nvPicPr>
        <p:blipFill>
          <a:blip r:embed="rId2"/>
          <a:stretch>
            <a:fillRect/>
          </a:stretch>
        </p:blipFill>
        <p:spPr>
          <a:xfrm>
            <a:off x="4431323" y="0"/>
            <a:ext cx="7760677" cy="4378025"/>
          </a:xfrm>
          <a:prstGeom prst="rect">
            <a:avLst/>
          </a:prstGeom>
        </p:spPr>
      </p:pic>
      <p:sp>
        <p:nvSpPr>
          <p:cNvPr id="8" name="文本框 7">
            <a:extLst>
              <a:ext uri="{FF2B5EF4-FFF2-40B4-BE49-F238E27FC236}">
                <a16:creationId xmlns:a16="http://schemas.microsoft.com/office/drawing/2014/main" id="{5563FEB4-809A-AF18-2E6A-680CF24B6C53}"/>
              </a:ext>
            </a:extLst>
          </p:cNvPr>
          <p:cNvSpPr txBox="1"/>
          <p:nvPr/>
        </p:nvSpPr>
        <p:spPr>
          <a:xfrm>
            <a:off x="1676" y="3658829"/>
            <a:ext cx="6094324" cy="369332"/>
          </a:xfrm>
          <a:prstGeom prst="rect">
            <a:avLst/>
          </a:prstGeom>
          <a:noFill/>
        </p:spPr>
        <p:txBody>
          <a:bodyPr wrap="square">
            <a:spAutoFit/>
          </a:bodyPr>
          <a:lstStyle/>
          <a:p>
            <a:r>
              <a:rPr lang="zh-CN" altLang="en-US" dirty="0">
                <a:latin typeface="Times New Roman" panose="02020603050405020304" pitchFamily="18" charset="0"/>
                <a:cs typeface="Times New Roman" panose="02020603050405020304" pitchFamily="18" charset="0"/>
              </a:rPr>
              <a:t>distinct noise (threshold=0.0)</a:t>
            </a:r>
            <a:r>
              <a:rPr lang="en-US" altLang="zh-CN" dirty="0">
                <a:latin typeface="Times New Roman" panose="02020603050405020304" pitchFamily="18" charset="0"/>
                <a:cs typeface="Times New Roman" panose="02020603050405020304" pitchFamily="18" charset="0"/>
              </a:rPr>
              <a:t>:background flickers</a:t>
            </a:r>
            <a:endParaRPr lang="zh-CN" altLang="en-US" dirty="0">
              <a:latin typeface="Times New Roman" panose="02020603050405020304" pitchFamily="18" charset="0"/>
              <a:cs typeface="Times New Roman" panose="02020603050405020304" pitchFamily="18" charset="0"/>
            </a:endParaRPr>
          </a:p>
        </p:txBody>
      </p:sp>
      <p:sp>
        <p:nvSpPr>
          <p:cNvPr id="10" name="文本框 9">
            <a:extLst>
              <a:ext uri="{FF2B5EF4-FFF2-40B4-BE49-F238E27FC236}">
                <a16:creationId xmlns:a16="http://schemas.microsoft.com/office/drawing/2014/main" id="{17648356-2725-A5A9-4126-EC1536B025CD}"/>
              </a:ext>
            </a:extLst>
          </p:cNvPr>
          <p:cNvSpPr txBox="1"/>
          <p:nvPr/>
        </p:nvSpPr>
        <p:spPr>
          <a:xfrm>
            <a:off x="-23446" y="4397193"/>
            <a:ext cx="6119446" cy="646331"/>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identical noise (threshold=1.0) : a smooth video, but with severe artifacts</a:t>
            </a:r>
            <a:endParaRPr lang="zh-CN" altLang="en-US" dirty="0"/>
          </a:p>
        </p:txBody>
      </p:sp>
    </p:spTree>
    <p:extLst>
      <p:ext uri="{BB962C8B-B14F-4D97-AF65-F5344CB8AC3E}">
        <p14:creationId xmlns:p14="http://schemas.microsoft.com/office/powerpoint/2010/main" val="6228256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B15DE6D2-F9FB-FCF6-DA2E-FFC42B06102F}"/>
              </a:ext>
            </a:extLst>
          </p:cNvPr>
          <p:cNvSpPr txBox="1"/>
          <p:nvPr/>
        </p:nvSpPr>
        <p:spPr>
          <a:xfrm>
            <a:off x="362375" y="511387"/>
            <a:ext cx="2194190" cy="461665"/>
          </a:xfrm>
          <a:prstGeom prst="rect">
            <a:avLst/>
          </a:prstGeom>
          <a:noFill/>
        </p:spPr>
        <p:txBody>
          <a:bodyPr wrap="none" rtlCol="0">
            <a:spAutoFit/>
          </a:bodyPr>
          <a:lstStyle/>
          <a:p>
            <a:r>
              <a:rPr lang="en-US" altLang="zh-CN" sz="2400" dirty="0">
                <a:latin typeface="Times New Roman" panose="02020603050405020304" pitchFamily="18" charset="0"/>
                <a:cs typeface="Times New Roman" panose="02020603050405020304" pitchFamily="18" charset="0"/>
              </a:rPr>
              <a:t>Text2video-zero</a:t>
            </a:r>
            <a:endParaRPr lang="zh-CN" altLang="en-US" sz="2400" dirty="0">
              <a:latin typeface="Times New Roman" panose="02020603050405020304" pitchFamily="18" charset="0"/>
              <a:cs typeface="Times New Roman" panose="02020603050405020304" pitchFamily="18" charset="0"/>
            </a:endParaRPr>
          </a:p>
        </p:txBody>
      </p:sp>
      <p:pic>
        <p:nvPicPr>
          <p:cNvPr id="4" name="图片 3">
            <a:extLst>
              <a:ext uri="{FF2B5EF4-FFF2-40B4-BE49-F238E27FC236}">
                <a16:creationId xmlns:a16="http://schemas.microsoft.com/office/drawing/2014/main" id="{BB11C02B-F6B5-9F44-CE58-09A88181D40B}"/>
              </a:ext>
            </a:extLst>
          </p:cNvPr>
          <p:cNvPicPr>
            <a:picLocks noChangeAspect="1"/>
          </p:cNvPicPr>
          <p:nvPr/>
        </p:nvPicPr>
        <p:blipFill>
          <a:blip r:embed="rId2"/>
          <a:stretch>
            <a:fillRect/>
          </a:stretch>
        </p:blipFill>
        <p:spPr>
          <a:xfrm>
            <a:off x="369847" y="1304440"/>
            <a:ext cx="11471559" cy="3546917"/>
          </a:xfrm>
          <a:prstGeom prst="rect">
            <a:avLst/>
          </a:prstGeom>
        </p:spPr>
      </p:pic>
    </p:spTree>
    <p:extLst>
      <p:ext uri="{BB962C8B-B14F-4D97-AF65-F5344CB8AC3E}">
        <p14:creationId xmlns:p14="http://schemas.microsoft.com/office/powerpoint/2010/main" val="16426287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B15DE6D2-F9FB-FCF6-DA2E-FFC42B06102F}"/>
              </a:ext>
            </a:extLst>
          </p:cNvPr>
          <p:cNvSpPr txBox="1"/>
          <p:nvPr/>
        </p:nvSpPr>
        <p:spPr>
          <a:xfrm>
            <a:off x="362375" y="511387"/>
            <a:ext cx="2194190" cy="461665"/>
          </a:xfrm>
          <a:prstGeom prst="rect">
            <a:avLst/>
          </a:prstGeom>
          <a:noFill/>
        </p:spPr>
        <p:txBody>
          <a:bodyPr wrap="none" rtlCol="0">
            <a:spAutoFit/>
          </a:bodyPr>
          <a:lstStyle/>
          <a:p>
            <a:r>
              <a:rPr lang="en-US" altLang="zh-CN" sz="2400" dirty="0">
                <a:latin typeface="Times New Roman" panose="02020603050405020304" pitchFamily="18" charset="0"/>
                <a:cs typeface="Times New Roman" panose="02020603050405020304" pitchFamily="18" charset="0"/>
              </a:rPr>
              <a:t>Text2video-zero</a:t>
            </a:r>
            <a:endParaRPr lang="zh-CN" altLang="en-US" sz="2400" dirty="0">
              <a:latin typeface="Times New Roman" panose="02020603050405020304" pitchFamily="18" charset="0"/>
              <a:cs typeface="Times New Roman" panose="02020603050405020304" pitchFamily="18" charset="0"/>
            </a:endParaRPr>
          </a:p>
        </p:txBody>
      </p:sp>
      <p:pic>
        <p:nvPicPr>
          <p:cNvPr id="4" name="图片 3">
            <a:extLst>
              <a:ext uri="{FF2B5EF4-FFF2-40B4-BE49-F238E27FC236}">
                <a16:creationId xmlns:a16="http://schemas.microsoft.com/office/drawing/2014/main" id="{5BC8A63A-B06C-3F03-BC34-2C79C02E51A5}"/>
              </a:ext>
            </a:extLst>
          </p:cNvPr>
          <p:cNvPicPr>
            <a:picLocks noChangeAspect="1"/>
          </p:cNvPicPr>
          <p:nvPr/>
        </p:nvPicPr>
        <p:blipFill>
          <a:blip r:embed="rId2"/>
          <a:stretch>
            <a:fillRect/>
          </a:stretch>
        </p:blipFill>
        <p:spPr>
          <a:xfrm>
            <a:off x="5724295" y="1657403"/>
            <a:ext cx="5200000" cy="3809524"/>
          </a:xfrm>
          <a:prstGeom prst="rect">
            <a:avLst/>
          </a:prstGeom>
        </p:spPr>
      </p:pic>
      <p:pic>
        <p:nvPicPr>
          <p:cNvPr id="6" name="图片 5">
            <a:extLst>
              <a:ext uri="{FF2B5EF4-FFF2-40B4-BE49-F238E27FC236}">
                <a16:creationId xmlns:a16="http://schemas.microsoft.com/office/drawing/2014/main" id="{5E0C8CF6-749E-59F5-4FA8-6A3262682FAF}"/>
              </a:ext>
            </a:extLst>
          </p:cNvPr>
          <p:cNvPicPr>
            <a:picLocks noChangeAspect="1"/>
          </p:cNvPicPr>
          <p:nvPr/>
        </p:nvPicPr>
        <p:blipFill>
          <a:blip r:embed="rId3"/>
          <a:stretch>
            <a:fillRect/>
          </a:stretch>
        </p:blipFill>
        <p:spPr>
          <a:xfrm>
            <a:off x="706809" y="1539691"/>
            <a:ext cx="3968887" cy="4577023"/>
          </a:xfrm>
          <a:prstGeom prst="rect">
            <a:avLst/>
          </a:prstGeom>
        </p:spPr>
      </p:pic>
    </p:spTree>
    <p:extLst>
      <p:ext uri="{BB962C8B-B14F-4D97-AF65-F5344CB8AC3E}">
        <p14:creationId xmlns:p14="http://schemas.microsoft.com/office/powerpoint/2010/main" val="38873743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B15DE6D2-F9FB-FCF6-DA2E-FFC42B06102F}"/>
              </a:ext>
            </a:extLst>
          </p:cNvPr>
          <p:cNvSpPr txBox="1"/>
          <p:nvPr/>
        </p:nvSpPr>
        <p:spPr>
          <a:xfrm>
            <a:off x="362375" y="511387"/>
            <a:ext cx="2194190" cy="461665"/>
          </a:xfrm>
          <a:prstGeom prst="rect">
            <a:avLst/>
          </a:prstGeom>
          <a:noFill/>
        </p:spPr>
        <p:txBody>
          <a:bodyPr wrap="none" rtlCol="0">
            <a:spAutoFit/>
          </a:bodyPr>
          <a:lstStyle/>
          <a:p>
            <a:r>
              <a:rPr lang="en-US" altLang="zh-CN" sz="2400" dirty="0">
                <a:latin typeface="Times New Roman" panose="02020603050405020304" pitchFamily="18" charset="0"/>
                <a:cs typeface="Times New Roman" panose="02020603050405020304" pitchFamily="18" charset="0"/>
              </a:rPr>
              <a:t>Text2video-zero</a:t>
            </a:r>
            <a:endParaRPr lang="zh-CN" altLang="en-US" sz="2400" dirty="0">
              <a:latin typeface="Times New Roman" panose="02020603050405020304" pitchFamily="18" charset="0"/>
              <a:cs typeface="Times New Roman" panose="02020603050405020304" pitchFamily="18" charset="0"/>
            </a:endParaRPr>
          </a:p>
        </p:txBody>
      </p:sp>
      <p:pic>
        <p:nvPicPr>
          <p:cNvPr id="3" name="图片 2">
            <a:extLst>
              <a:ext uri="{FF2B5EF4-FFF2-40B4-BE49-F238E27FC236}">
                <a16:creationId xmlns:a16="http://schemas.microsoft.com/office/drawing/2014/main" id="{C80EC45E-0D48-8A95-1D4E-746208212BD0}"/>
              </a:ext>
            </a:extLst>
          </p:cNvPr>
          <p:cNvPicPr>
            <a:picLocks noChangeAspect="1"/>
          </p:cNvPicPr>
          <p:nvPr/>
        </p:nvPicPr>
        <p:blipFill>
          <a:blip r:embed="rId2"/>
          <a:stretch>
            <a:fillRect/>
          </a:stretch>
        </p:blipFill>
        <p:spPr>
          <a:xfrm>
            <a:off x="1818076" y="1130783"/>
            <a:ext cx="3761905" cy="2952381"/>
          </a:xfrm>
          <a:prstGeom prst="rect">
            <a:avLst/>
          </a:prstGeom>
        </p:spPr>
      </p:pic>
      <p:pic>
        <p:nvPicPr>
          <p:cNvPr id="5" name="图片 4">
            <a:extLst>
              <a:ext uri="{FF2B5EF4-FFF2-40B4-BE49-F238E27FC236}">
                <a16:creationId xmlns:a16="http://schemas.microsoft.com/office/drawing/2014/main" id="{A619EB14-CCE3-5D5B-4AA4-135DE2EE0520}"/>
              </a:ext>
            </a:extLst>
          </p:cNvPr>
          <p:cNvPicPr>
            <a:picLocks noChangeAspect="1"/>
          </p:cNvPicPr>
          <p:nvPr/>
        </p:nvPicPr>
        <p:blipFill>
          <a:blip r:embed="rId3"/>
          <a:stretch>
            <a:fillRect/>
          </a:stretch>
        </p:blipFill>
        <p:spPr>
          <a:xfrm>
            <a:off x="7387424" y="994471"/>
            <a:ext cx="4179000" cy="3225006"/>
          </a:xfrm>
          <a:prstGeom prst="rect">
            <a:avLst/>
          </a:prstGeom>
        </p:spPr>
      </p:pic>
      <p:pic>
        <p:nvPicPr>
          <p:cNvPr id="7" name="图片 6">
            <a:extLst>
              <a:ext uri="{FF2B5EF4-FFF2-40B4-BE49-F238E27FC236}">
                <a16:creationId xmlns:a16="http://schemas.microsoft.com/office/drawing/2014/main" id="{FC1F68D0-E884-8714-0AE0-3C5EA52AC59B}"/>
              </a:ext>
            </a:extLst>
          </p:cNvPr>
          <p:cNvPicPr>
            <a:picLocks noChangeAspect="1"/>
          </p:cNvPicPr>
          <p:nvPr/>
        </p:nvPicPr>
        <p:blipFill>
          <a:blip r:embed="rId4"/>
          <a:stretch>
            <a:fillRect/>
          </a:stretch>
        </p:blipFill>
        <p:spPr>
          <a:xfrm>
            <a:off x="1427420" y="4392213"/>
            <a:ext cx="4180952" cy="523810"/>
          </a:xfrm>
          <a:prstGeom prst="rect">
            <a:avLst/>
          </a:prstGeom>
        </p:spPr>
      </p:pic>
    </p:spTree>
    <p:extLst>
      <p:ext uri="{BB962C8B-B14F-4D97-AF65-F5344CB8AC3E}">
        <p14:creationId xmlns:p14="http://schemas.microsoft.com/office/powerpoint/2010/main" val="34669137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B15DE6D2-F9FB-FCF6-DA2E-FFC42B06102F}"/>
              </a:ext>
            </a:extLst>
          </p:cNvPr>
          <p:cNvSpPr txBox="1"/>
          <p:nvPr/>
        </p:nvSpPr>
        <p:spPr>
          <a:xfrm>
            <a:off x="362375" y="511387"/>
            <a:ext cx="2194190" cy="461665"/>
          </a:xfrm>
          <a:prstGeom prst="rect">
            <a:avLst/>
          </a:prstGeom>
          <a:noFill/>
        </p:spPr>
        <p:txBody>
          <a:bodyPr wrap="none" rtlCol="0">
            <a:spAutoFit/>
          </a:bodyPr>
          <a:lstStyle/>
          <a:p>
            <a:r>
              <a:rPr lang="en-US" altLang="zh-CN" sz="2400" dirty="0">
                <a:latin typeface="Times New Roman" panose="02020603050405020304" pitchFamily="18" charset="0"/>
                <a:cs typeface="Times New Roman" panose="02020603050405020304" pitchFamily="18" charset="0"/>
              </a:rPr>
              <a:t>Text2video-zero</a:t>
            </a:r>
            <a:endParaRPr lang="zh-CN" altLang="en-US" sz="2400" dirty="0">
              <a:latin typeface="Times New Roman" panose="02020603050405020304" pitchFamily="18" charset="0"/>
              <a:cs typeface="Times New Roman" panose="02020603050405020304" pitchFamily="18" charset="0"/>
            </a:endParaRPr>
          </a:p>
        </p:txBody>
      </p:sp>
      <p:sp>
        <p:nvSpPr>
          <p:cNvPr id="3" name="文本框 2">
            <a:extLst>
              <a:ext uri="{FF2B5EF4-FFF2-40B4-BE49-F238E27FC236}">
                <a16:creationId xmlns:a16="http://schemas.microsoft.com/office/drawing/2014/main" id="{F91C589F-A175-9F62-0BE2-E7E6271443A8}"/>
              </a:ext>
            </a:extLst>
          </p:cNvPr>
          <p:cNvSpPr txBox="1"/>
          <p:nvPr/>
        </p:nvSpPr>
        <p:spPr>
          <a:xfrm>
            <a:off x="1102160" y="1365123"/>
            <a:ext cx="1737976" cy="461665"/>
          </a:xfrm>
          <a:prstGeom prst="rect">
            <a:avLst/>
          </a:prstGeom>
          <a:noFill/>
        </p:spPr>
        <p:txBody>
          <a:bodyPr wrap="none" rtlCol="0">
            <a:spAutoFit/>
          </a:bodyPr>
          <a:lstStyle/>
          <a:p>
            <a:r>
              <a:rPr lang="en-US" altLang="zh-CN" sz="2400" dirty="0">
                <a:latin typeface="Times New Roman" panose="02020603050405020304" pitchFamily="18" charset="0"/>
                <a:cs typeface="Times New Roman" panose="02020603050405020304" pitchFamily="18" charset="0"/>
              </a:rPr>
              <a:t>Experiments</a:t>
            </a:r>
            <a:endParaRPr lang="zh-CN" altLang="en-US" sz="2400" dirty="0">
              <a:latin typeface="Times New Roman" panose="02020603050405020304" pitchFamily="18" charset="0"/>
              <a:cs typeface="Times New Roman" panose="02020603050405020304" pitchFamily="18" charset="0"/>
            </a:endParaRPr>
          </a:p>
        </p:txBody>
      </p:sp>
      <p:pic>
        <p:nvPicPr>
          <p:cNvPr id="5" name="图片 4">
            <a:extLst>
              <a:ext uri="{FF2B5EF4-FFF2-40B4-BE49-F238E27FC236}">
                <a16:creationId xmlns:a16="http://schemas.microsoft.com/office/drawing/2014/main" id="{E1020FF9-7059-80DF-853C-EB975B87DA88}"/>
              </a:ext>
            </a:extLst>
          </p:cNvPr>
          <p:cNvPicPr>
            <a:picLocks noChangeAspect="1"/>
          </p:cNvPicPr>
          <p:nvPr/>
        </p:nvPicPr>
        <p:blipFill rotWithShape="1">
          <a:blip r:embed="rId2"/>
          <a:srcRect b="7253"/>
          <a:stretch/>
        </p:blipFill>
        <p:spPr>
          <a:xfrm>
            <a:off x="4310743" y="218719"/>
            <a:ext cx="7787194" cy="3555311"/>
          </a:xfrm>
          <a:prstGeom prst="rect">
            <a:avLst/>
          </a:prstGeom>
        </p:spPr>
      </p:pic>
      <p:sp>
        <p:nvSpPr>
          <p:cNvPr id="6" name="文本框 5">
            <a:extLst>
              <a:ext uri="{FF2B5EF4-FFF2-40B4-BE49-F238E27FC236}">
                <a16:creationId xmlns:a16="http://schemas.microsoft.com/office/drawing/2014/main" id="{4DD3D619-0BC1-D749-9FDA-F406B64A5E6C}"/>
              </a:ext>
            </a:extLst>
          </p:cNvPr>
          <p:cNvSpPr txBox="1"/>
          <p:nvPr/>
        </p:nvSpPr>
        <p:spPr>
          <a:xfrm>
            <a:off x="9454016" y="79587"/>
            <a:ext cx="1430969" cy="338554"/>
          </a:xfrm>
          <a:prstGeom prst="rect">
            <a:avLst/>
          </a:prstGeom>
          <a:noFill/>
        </p:spPr>
        <p:txBody>
          <a:bodyPr wrap="square" rtlCol="0">
            <a:spAutoFit/>
          </a:bodyPr>
          <a:lstStyle/>
          <a:p>
            <a:r>
              <a:rPr lang="en-US" altLang="zh-CN" sz="1600" dirty="0" err="1">
                <a:latin typeface="Times New Roman" panose="02020603050405020304" pitchFamily="18" charset="0"/>
                <a:cs typeface="Times New Roman" panose="02020603050405020304" pitchFamily="18" charset="0"/>
              </a:rPr>
              <a:t>CogVideo</a:t>
            </a:r>
            <a:endParaRPr lang="zh-CN" altLang="en-US"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9750569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B15DE6D2-F9FB-FCF6-DA2E-FFC42B06102F}"/>
              </a:ext>
            </a:extLst>
          </p:cNvPr>
          <p:cNvSpPr txBox="1"/>
          <p:nvPr/>
        </p:nvSpPr>
        <p:spPr>
          <a:xfrm>
            <a:off x="362375" y="511387"/>
            <a:ext cx="2194190" cy="461665"/>
          </a:xfrm>
          <a:prstGeom prst="rect">
            <a:avLst/>
          </a:prstGeom>
          <a:noFill/>
        </p:spPr>
        <p:txBody>
          <a:bodyPr wrap="none" rtlCol="0">
            <a:spAutoFit/>
          </a:bodyPr>
          <a:lstStyle/>
          <a:p>
            <a:r>
              <a:rPr lang="en-US" altLang="zh-CN" sz="2400" dirty="0">
                <a:latin typeface="Times New Roman" panose="02020603050405020304" pitchFamily="18" charset="0"/>
                <a:cs typeface="Times New Roman" panose="02020603050405020304" pitchFamily="18" charset="0"/>
              </a:rPr>
              <a:t>Text2video-zero</a:t>
            </a:r>
            <a:endParaRPr lang="zh-CN" altLang="en-US" sz="2400" dirty="0">
              <a:latin typeface="Times New Roman" panose="02020603050405020304" pitchFamily="18" charset="0"/>
              <a:cs typeface="Times New Roman" panose="02020603050405020304" pitchFamily="18" charset="0"/>
            </a:endParaRPr>
          </a:p>
        </p:txBody>
      </p:sp>
      <p:sp>
        <p:nvSpPr>
          <p:cNvPr id="3" name="文本框 2">
            <a:extLst>
              <a:ext uri="{FF2B5EF4-FFF2-40B4-BE49-F238E27FC236}">
                <a16:creationId xmlns:a16="http://schemas.microsoft.com/office/drawing/2014/main" id="{F91C589F-A175-9F62-0BE2-E7E6271443A8}"/>
              </a:ext>
            </a:extLst>
          </p:cNvPr>
          <p:cNvSpPr txBox="1"/>
          <p:nvPr/>
        </p:nvSpPr>
        <p:spPr>
          <a:xfrm>
            <a:off x="1102160" y="1365123"/>
            <a:ext cx="1737976" cy="461665"/>
          </a:xfrm>
          <a:prstGeom prst="rect">
            <a:avLst/>
          </a:prstGeom>
          <a:noFill/>
        </p:spPr>
        <p:txBody>
          <a:bodyPr wrap="none" rtlCol="0">
            <a:spAutoFit/>
          </a:bodyPr>
          <a:lstStyle/>
          <a:p>
            <a:r>
              <a:rPr lang="en-US" altLang="zh-CN" sz="2400" dirty="0">
                <a:latin typeface="Times New Roman" panose="02020603050405020304" pitchFamily="18" charset="0"/>
                <a:cs typeface="Times New Roman" panose="02020603050405020304" pitchFamily="18" charset="0"/>
              </a:rPr>
              <a:t>Experiments</a:t>
            </a:r>
            <a:endParaRPr lang="zh-CN" altLang="en-US" sz="2400" dirty="0">
              <a:latin typeface="Times New Roman" panose="02020603050405020304" pitchFamily="18" charset="0"/>
              <a:cs typeface="Times New Roman" panose="02020603050405020304" pitchFamily="18" charset="0"/>
            </a:endParaRPr>
          </a:p>
        </p:txBody>
      </p:sp>
      <p:pic>
        <p:nvPicPr>
          <p:cNvPr id="7" name="图片 6">
            <a:extLst>
              <a:ext uri="{FF2B5EF4-FFF2-40B4-BE49-F238E27FC236}">
                <a16:creationId xmlns:a16="http://schemas.microsoft.com/office/drawing/2014/main" id="{321FD6A7-A8E9-9F73-1A0F-272376A70F68}"/>
              </a:ext>
            </a:extLst>
          </p:cNvPr>
          <p:cNvPicPr>
            <a:picLocks noChangeAspect="1"/>
          </p:cNvPicPr>
          <p:nvPr/>
        </p:nvPicPr>
        <p:blipFill>
          <a:blip r:embed="rId2"/>
          <a:stretch>
            <a:fillRect/>
          </a:stretch>
        </p:blipFill>
        <p:spPr>
          <a:xfrm>
            <a:off x="1311101" y="2131035"/>
            <a:ext cx="10172700" cy="4143375"/>
          </a:xfrm>
          <a:prstGeom prst="rect">
            <a:avLst/>
          </a:prstGeom>
        </p:spPr>
      </p:pic>
    </p:spTree>
    <p:extLst>
      <p:ext uri="{BB962C8B-B14F-4D97-AF65-F5344CB8AC3E}">
        <p14:creationId xmlns:p14="http://schemas.microsoft.com/office/powerpoint/2010/main" val="685239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7404B07A-025D-D3C6-43BE-ECD03685830B}"/>
              </a:ext>
            </a:extLst>
          </p:cNvPr>
          <p:cNvSpPr txBox="1"/>
          <p:nvPr/>
        </p:nvSpPr>
        <p:spPr>
          <a:xfrm>
            <a:off x="362375" y="511387"/>
            <a:ext cx="1983235" cy="461665"/>
          </a:xfrm>
          <a:prstGeom prst="rect">
            <a:avLst/>
          </a:prstGeom>
          <a:noFill/>
        </p:spPr>
        <p:txBody>
          <a:bodyPr wrap="none" rtlCol="0">
            <a:spAutoFit/>
          </a:bodyPr>
          <a:lstStyle/>
          <a:p>
            <a:r>
              <a:rPr lang="en-US" altLang="zh-CN" sz="2400" dirty="0">
                <a:latin typeface="Times New Roman" panose="02020603050405020304" pitchFamily="18" charset="0"/>
                <a:cs typeface="Times New Roman" panose="02020603050405020304" pitchFamily="18" charset="0"/>
              </a:rPr>
              <a:t>DDPM/DDIM</a:t>
            </a:r>
            <a:endParaRPr lang="zh-CN" altLang="en-US" sz="2400"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6BEA8698-DA33-E75F-F555-0BD28795BE0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33011" y="193523"/>
            <a:ext cx="6196614" cy="2180111"/>
          </a:xfrm>
          <a:prstGeom prst="rect">
            <a:avLst/>
          </a:prstGeom>
          <a:noFill/>
          <a:extLst>
            <a:ext uri="{909E8E84-426E-40DD-AFC4-6F175D3DCCD1}">
              <a14:hiddenFill xmlns:a14="http://schemas.microsoft.com/office/drawing/2010/main">
                <a:solidFill>
                  <a:srgbClr val="FFFFFF"/>
                </a:solidFill>
              </a14:hiddenFill>
            </a:ext>
          </a:extLst>
        </p:spPr>
      </p:pic>
      <p:pic>
        <p:nvPicPr>
          <p:cNvPr id="4" name="图片 3">
            <a:extLst>
              <a:ext uri="{FF2B5EF4-FFF2-40B4-BE49-F238E27FC236}">
                <a16:creationId xmlns:a16="http://schemas.microsoft.com/office/drawing/2014/main" id="{9AC2F63E-C79D-5535-31A9-87CE2415BDEB}"/>
              </a:ext>
            </a:extLst>
          </p:cNvPr>
          <p:cNvPicPr>
            <a:picLocks noChangeAspect="1"/>
          </p:cNvPicPr>
          <p:nvPr/>
        </p:nvPicPr>
        <p:blipFill rotWithShape="1">
          <a:blip r:embed="rId3"/>
          <a:srcRect l="3578" r="4247"/>
          <a:stretch/>
        </p:blipFill>
        <p:spPr>
          <a:xfrm>
            <a:off x="912986" y="1111615"/>
            <a:ext cx="4804429" cy="1917474"/>
          </a:xfrm>
          <a:prstGeom prst="rect">
            <a:avLst/>
          </a:prstGeom>
        </p:spPr>
      </p:pic>
      <p:pic>
        <p:nvPicPr>
          <p:cNvPr id="5" name="图片 4">
            <a:extLst>
              <a:ext uri="{FF2B5EF4-FFF2-40B4-BE49-F238E27FC236}">
                <a16:creationId xmlns:a16="http://schemas.microsoft.com/office/drawing/2014/main" id="{3298517E-7BE1-CF8E-2A39-29DEC93DA0E4}"/>
              </a:ext>
            </a:extLst>
          </p:cNvPr>
          <p:cNvPicPr>
            <a:picLocks noChangeAspect="1"/>
          </p:cNvPicPr>
          <p:nvPr/>
        </p:nvPicPr>
        <p:blipFill>
          <a:blip r:embed="rId4"/>
          <a:stretch>
            <a:fillRect/>
          </a:stretch>
        </p:blipFill>
        <p:spPr>
          <a:xfrm>
            <a:off x="939681" y="2903415"/>
            <a:ext cx="5180952" cy="1580952"/>
          </a:xfrm>
          <a:prstGeom prst="rect">
            <a:avLst/>
          </a:prstGeom>
        </p:spPr>
      </p:pic>
      <p:pic>
        <p:nvPicPr>
          <p:cNvPr id="6" name="图片 5">
            <a:extLst>
              <a:ext uri="{FF2B5EF4-FFF2-40B4-BE49-F238E27FC236}">
                <a16:creationId xmlns:a16="http://schemas.microsoft.com/office/drawing/2014/main" id="{3EE54BF5-7FFD-58D6-FB61-E19EAD1ACCA1}"/>
              </a:ext>
            </a:extLst>
          </p:cNvPr>
          <p:cNvPicPr>
            <a:picLocks noChangeAspect="1"/>
          </p:cNvPicPr>
          <p:nvPr/>
        </p:nvPicPr>
        <p:blipFill>
          <a:blip r:embed="rId5"/>
          <a:stretch>
            <a:fillRect/>
          </a:stretch>
        </p:blipFill>
        <p:spPr>
          <a:xfrm>
            <a:off x="244717" y="4515249"/>
            <a:ext cx="6942857" cy="1190476"/>
          </a:xfrm>
          <a:prstGeom prst="rect">
            <a:avLst/>
          </a:prstGeom>
        </p:spPr>
      </p:pic>
      <p:sp>
        <p:nvSpPr>
          <p:cNvPr id="7" name="文本框 6">
            <a:extLst>
              <a:ext uri="{FF2B5EF4-FFF2-40B4-BE49-F238E27FC236}">
                <a16:creationId xmlns:a16="http://schemas.microsoft.com/office/drawing/2014/main" id="{0FA66888-65AF-F5DB-286C-5676D7366E97}"/>
              </a:ext>
            </a:extLst>
          </p:cNvPr>
          <p:cNvSpPr txBox="1"/>
          <p:nvPr/>
        </p:nvSpPr>
        <p:spPr>
          <a:xfrm>
            <a:off x="0" y="1077879"/>
            <a:ext cx="997389" cy="400110"/>
          </a:xfrm>
          <a:prstGeom prst="rect">
            <a:avLst/>
          </a:prstGeom>
          <a:noFill/>
        </p:spPr>
        <p:txBody>
          <a:bodyPr wrap="none" rtlCol="0">
            <a:spAutoFit/>
          </a:bodyPr>
          <a:lstStyle/>
          <a:p>
            <a:r>
              <a:rPr lang="en-US" altLang="zh-CN" sz="2000" dirty="0">
                <a:latin typeface="Times New Roman" panose="02020603050405020304" pitchFamily="18" charset="0"/>
                <a:cs typeface="Times New Roman" panose="02020603050405020304" pitchFamily="18" charset="0"/>
              </a:rPr>
              <a:t>DDPM:</a:t>
            </a:r>
            <a:endParaRPr lang="zh-CN" altLang="en-US" sz="2000" dirty="0">
              <a:latin typeface="Times New Roman" panose="02020603050405020304" pitchFamily="18" charset="0"/>
              <a:cs typeface="Times New Roman" panose="02020603050405020304" pitchFamily="18" charset="0"/>
            </a:endParaRPr>
          </a:p>
        </p:txBody>
      </p:sp>
      <p:sp>
        <p:nvSpPr>
          <p:cNvPr id="8" name="文本框 7">
            <a:extLst>
              <a:ext uri="{FF2B5EF4-FFF2-40B4-BE49-F238E27FC236}">
                <a16:creationId xmlns:a16="http://schemas.microsoft.com/office/drawing/2014/main" id="{B64605EE-398B-AEEB-E34D-D63AD6A7BE9C}"/>
              </a:ext>
            </a:extLst>
          </p:cNvPr>
          <p:cNvSpPr txBox="1"/>
          <p:nvPr/>
        </p:nvSpPr>
        <p:spPr>
          <a:xfrm>
            <a:off x="0" y="3123221"/>
            <a:ext cx="939681" cy="400110"/>
          </a:xfrm>
          <a:prstGeom prst="rect">
            <a:avLst/>
          </a:prstGeom>
          <a:noFill/>
        </p:spPr>
        <p:txBody>
          <a:bodyPr wrap="none" rtlCol="0">
            <a:spAutoFit/>
          </a:bodyPr>
          <a:lstStyle/>
          <a:p>
            <a:r>
              <a:rPr lang="en-US" altLang="zh-CN" sz="2000" dirty="0">
                <a:latin typeface="Times New Roman" panose="02020603050405020304" pitchFamily="18" charset="0"/>
                <a:cs typeface="Times New Roman" panose="02020603050405020304" pitchFamily="18" charset="0"/>
              </a:rPr>
              <a:t>DDIM:</a:t>
            </a:r>
            <a:endParaRPr lang="zh-CN" altLang="en-US" sz="2000" dirty="0">
              <a:latin typeface="Times New Roman" panose="02020603050405020304" pitchFamily="18" charset="0"/>
              <a:cs typeface="Times New Roman" panose="02020603050405020304" pitchFamily="18" charset="0"/>
            </a:endParaRPr>
          </a:p>
        </p:txBody>
      </p:sp>
      <p:pic>
        <p:nvPicPr>
          <p:cNvPr id="9" name="图片 8">
            <a:extLst>
              <a:ext uri="{FF2B5EF4-FFF2-40B4-BE49-F238E27FC236}">
                <a16:creationId xmlns:a16="http://schemas.microsoft.com/office/drawing/2014/main" id="{5E6BBEB0-FB77-E076-3CC1-96F9E51934DC}"/>
              </a:ext>
            </a:extLst>
          </p:cNvPr>
          <p:cNvPicPr>
            <a:picLocks noChangeAspect="1"/>
          </p:cNvPicPr>
          <p:nvPr/>
        </p:nvPicPr>
        <p:blipFill>
          <a:blip r:embed="rId6"/>
          <a:stretch>
            <a:fillRect/>
          </a:stretch>
        </p:blipFill>
        <p:spPr>
          <a:xfrm>
            <a:off x="7051544" y="3123221"/>
            <a:ext cx="4200775" cy="736553"/>
          </a:xfrm>
          <a:prstGeom prst="rect">
            <a:avLst/>
          </a:prstGeom>
        </p:spPr>
      </p:pic>
      <p:pic>
        <p:nvPicPr>
          <p:cNvPr id="10" name="图片 9">
            <a:extLst>
              <a:ext uri="{FF2B5EF4-FFF2-40B4-BE49-F238E27FC236}">
                <a16:creationId xmlns:a16="http://schemas.microsoft.com/office/drawing/2014/main" id="{353A5392-D4A0-4BD3-FF7D-4CB1CB6A0B1E}"/>
              </a:ext>
            </a:extLst>
          </p:cNvPr>
          <p:cNvPicPr>
            <a:picLocks noChangeAspect="1"/>
          </p:cNvPicPr>
          <p:nvPr/>
        </p:nvPicPr>
        <p:blipFill>
          <a:blip r:embed="rId7"/>
          <a:stretch>
            <a:fillRect/>
          </a:stretch>
        </p:blipFill>
        <p:spPr>
          <a:xfrm>
            <a:off x="7187574" y="4087138"/>
            <a:ext cx="4200775" cy="767698"/>
          </a:xfrm>
          <a:prstGeom prst="rect">
            <a:avLst/>
          </a:prstGeom>
        </p:spPr>
      </p:pic>
      <p:sp>
        <p:nvSpPr>
          <p:cNvPr id="12" name="文本框 11">
            <a:extLst>
              <a:ext uri="{FF2B5EF4-FFF2-40B4-BE49-F238E27FC236}">
                <a16:creationId xmlns:a16="http://schemas.microsoft.com/office/drawing/2014/main" id="{4D5E6932-D548-A914-0B1F-218AFC85D51E}"/>
              </a:ext>
            </a:extLst>
          </p:cNvPr>
          <p:cNvSpPr txBox="1"/>
          <p:nvPr/>
        </p:nvSpPr>
        <p:spPr>
          <a:xfrm>
            <a:off x="6120633" y="3303644"/>
            <a:ext cx="1154098" cy="369332"/>
          </a:xfrm>
          <a:prstGeom prst="rect">
            <a:avLst/>
          </a:prstGeom>
          <a:noFill/>
        </p:spPr>
        <p:txBody>
          <a:bodyPr wrap="square">
            <a:spAutoFit/>
          </a:bodyPr>
          <a:lstStyle/>
          <a:p>
            <a:r>
              <a:rPr lang="en-US" altLang="zh-CN" sz="1800" dirty="0">
                <a:latin typeface="Times New Roman" panose="02020603050405020304" pitchFamily="18" charset="0"/>
                <a:cs typeface="Times New Roman" panose="02020603050405020304" pitchFamily="18" charset="0"/>
              </a:rPr>
              <a:t>Sampling:</a:t>
            </a:r>
            <a:endParaRPr lang="zh-CN" altLang="en-US" dirty="0"/>
          </a:p>
        </p:txBody>
      </p:sp>
      <p:sp>
        <p:nvSpPr>
          <p:cNvPr id="14" name="文本框 13">
            <a:extLst>
              <a:ext uri="{FF2B5EF4-FFF2-40B4-BE49-F238E27FC236}">
                <a16:creationId xmlns:a16="http://schemas.microsoft.com/office/drawing/2014/main" id="{CA40D461-BBC8-4E4A-87FF-77F5808AE518}"/>
              </a:ext>
            </a:extLst>
          </p:cNvPr>
          <p:cNvSpPr txBox="1"/>
          <p:nvPr/>
        </p:nvSpPr>
        <p:spPr>
          <a:xfrm>
            <a:off x="6147328" y="4145917"/>
            <a:ext cx="6125592" cy="369332"/>
          </a:xfrm>
          <a:prstGeom prst="rect">
            <a:avLst/>
          </a:prstGeom>
          <a:noFill/>
        </p:spPr>
        <p:txBody>
          <a:bodyPr wrap="square">
            <a:spAutoFit/>
          </a:bodyPr>
          <a:lstStyle/>
          <a:p>
            <a:r>
              <a:rPr lang="en-US" altLang="zh-CN" sz="1800" dirty="0">
                <a:latin typeface="Times New Roman" panose="02020603050405020304" pitchFamily="18" charset="0"/>
                <a:cs typeface="Times New Roman" panose="02020603050405020304" pitchFamily="18" charset="0"/>
              </a:rPr>
              <a:t>Inversion:</a:t>
            </a:r>
            <a:endParaRPr lang="zh-CN" altLang="en-US" dirty="0"/>
          </a:p>
        </p:txBody>
      </p:sp>
    </p:spTree>
    <p:extLst>
      <p:ext uri="{BB962C8B-B14F-4D97-AF65-F5344CB8AC3E}">
        <p14:creationId xmlns:p14="http://schemas.microsoft.com/office/powerpoint/2010/main" val="20966400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4E7F9655-5A25-837F-9066-83B8260EF33F}"/>
              </a:ext>
            </a:extLst>
          </p:cNvPr>
          <p:cNvSpPr txBox="1"/>
          <p:nvPr/>
        </p:nvSpPr>
        <p:spPr>
          <a:xfrm>
            <a:off x="362375" y="511387"/>
            <a:ext cx="2194190" cy="461665"/>
          </a:xfrm>
          <a:prstGeom prst="rect">
            <a:avLst/>
          </a:prstGeom>
          <a:noFill/>
        </p:spPr>
        <p:txBody>
          <a:bodyPr wrap="none" rtlCol="0">
            <a:spAutoFit/>
          </a:bodyPr>
          <a:lstStyle/>
          <a:p>
            <a:r>
              <a:rPr lang="en-US" altLang="zh-CN" sz="2400" dirty="0">
                <a:latin typeface="Times New Roman" panose="02020603050405020304" pitchFamily="18" charset="0"/>
                <a:cs typeface="Times New Roman" panose="02020603050405020304" pitchFamily="18" charset="0"/>
              </a:rPr>
              <a:t>Text2video-zero</a:t>
            </a:r>
            <a:endParaRPr lang="zh-CN" altLang="en-US" sz="2400" dirty="0">
              <a:latin typeface="Times New Roman" panose="02020603050405020304" pitchFamily="18" charset="0"/>
              <a:cs typeface="Times New Roman" panose="02020603050405020304" pitchFamily="18" charset="0"/>
            </a:endParaRPr>
          </a:p>
        </p:txBody>
      </p:sp>
      <p:sp>
        <p:nvSpPr>
          <p:cNvPr id="7" name="文本框 6">
            <a:extLst>
              <a:ext uri="{FF2B5EF4-FFF2-40B4-BE49-F238E27FC236}">
                <a16:creationId xmlns:a16="http://schemas.microsoft.com/office/drawing/2014/main" id="{F52B87C2-62F7-A76C-00C0-394066A6E34E}"/>
              </a:ext>
            </a:extLst>
          </p:cNvPr>
          <p:cNvSpPr txBox="1"/>
          <p:nvPr/>
        </p:nvSpPr>
        <p:spPr>
          <a:xfrm>
            <a:off x="1102160" y="1365123"/>
            <a:ext cx="2055371" cy="461665"/>
          </a:xfrm>
          <a:prstGeom prst="rect">
            <a:avLst/>
          </a:prstGeom>
          <a:noFill/>
        </p:spPr>
        <p:txBody>
          <a:bodyPr wrap="none" rtlCol="0">
            <a:spAutoFit/>
          </a:bodyPr>
          <a:lstStyle/>
          <a:p>
            <a:r>
              <a:rPr lang="en-US" altLang="zh-CN" sz="2400" dirty="0">
                <a:latin typeface="Times New Roman" panose="02020603050405020304" pitchFamily="18" charset="0"/>
                <a:cs typeface="Times New Roman" panose="02020603050405020304" pitchFamily="18" charset="0"/>
              </a:rPr>
              <a:t>Ablation Study</a:t>
            </a:r>
            <a:endParaRPr lang="zh-CN" altLang="en-US" sz="2400" dirty="0">
              <a:latin typeface="Times New Roman" panose="02020603050405020304" pitchFamily="18" charset="0"/>
              <a:cs typeface="Times New Roman" panose="02020603050405020304" pitchFamily="18" charset="0"/>
            </a:endParaRPr>
          </a:p>
        </p:txBody>
      </p:sp>
      <p:pic>
        <p:nvPicPr>
          <p:cNvPr id="9" name="图片 8">
            <a:extLst>
              <a:ext uri="{FF2B5EF4-FFF2-40B4-BE49-F238E27FC236}">
                <a16:creationId xmlns:a16="http://schemas.microsoft.com/office/drawing/2014/main" id="{A889BCDB-0FE9-FE81-CB6C-7C286767A914}"/>
              </a:ext>
            </a:extLst>
          </p:cNvPr>
          <p:cNvPicPr>
            <a:picLocks noChangeAspect="1"/>
          </p:cNvPicPr>
          <p:nvPr/>
        </p:nvPicPr>
        <p:blipFill>
          <a:blip r:embed="rId2"/>
          <a:stretch>
            <a:fillRect/>
          </a:stretch>
        </p:blipFill>
        <p:spPr>
          <a:xfrm>
            <a:off x="1369297" y="1920209"/>
            <a:ext cx="10096500" cy="4295775"/>
          </a:xfrm>
          <a:prstGeom prst="rect">
            <a:avLst/>
          </a:prstGeom>
        </p:spPr>
      </p:pic>
    </p:spTree>
    <p:extLst>
      <p:ext uri="{BB962C8B-B14F-4D97-AF65-F5344CB8AC3E}">
        <p14:creationId xmlns:p14="http://schemas.microsoft.com/office/powerpoint/2010/main" val="353012017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4E7F9655-5A25-837F-9066-83B8260EF33F}"/>
              </a:ext>
            </a:extLst>
          </p:cNvPr>
          <p:cNvSpPr txBox="1"/>
          <p:nvPr/>
        </p:nvSpPr>
        <p:spPr>
          <a:xfrm>
            <a:off x="362375" y="511387"/>
            <a:ext cx="2194190" cy="461665"/>
          </a:xfrm>
          <a:prstGeom prst="rect">
            <a:avLst/>
          </a:prstGeom>
          <a:noFill/>
        </p:spPr>
        <p:txBody>
          <a:bodyPr wrap="none" rtlCol="0">
            <a:spAutoFit/>
          </a:bodyPr>
          <a:lstStyle/>
          <a:p>
            <a:r>
              <a:rPr lang="en-US" altLang="zh-CN" sz="2400" dirty="0">
                <a:latin typeface="Times New Roman" panose="02020603050405020304" pitchFamily="18" charset="0"/>
                <a:cs typeface="Times New Roman" panose="02020603050405020304" pitchFamily="18" charset="0"/>
              </a:rPr>
              <a:t>Text2video-zero</a:t>
            </a:r>
            <a:endParaRPr lang="zh-CN" alt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1032189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B15DE6D2-F9FB-FCF6-DA2E-FFC42B06102F}"/>
              </a:ext>
            </a:extLst>
          </p:cNvPr>
          <p:cNvSpPr txBox="1"/>
          <p:nvPr/>
        </p:nvSpPr>
        <p:spPr>
          <a:xfrm>
            <a:off x="362375" y="511387"/>
            <a:ext cx="1653017" cy="461665"/>
          </a:xfrm>
          <a:prstGeom prst="rect">
            <a:avLst/>
          </a:prstGeom>
          <a:noFill/>
        </p:spPr>
        <p:txBody>
          <a:bodyPr wrap="none" rtlCol="0">
            <a:spAutoFit/>
          </a:bodyPr>
          <a:lstStyle/>
          <a:p>
            <a:r>
              <a:rPr lang="en-US" altLang="zh-CN" sz="2400" dirty="0">
                <a:latin typeface="Times New Roman" panose="02020603050405020304" pitchFamily="18" charset="0"/>
                <a:cs typeface="Times New Roman" panose="02020603050405020304" pitchFamily="18" charset="0"/>
              </a:rPr>
              <a:t>Pixel2video</a:t>
            </a:r>
            <a:endParaRPr lang="zh-CN" altLang="en-US" sz="2400" dirty="0">
              <a:latin typeface="Times New Roman" panose="02020603050405020304" pitchFamily="18" charset="0"/>
              <a:cs typeface="Times New Roman" panose="02020603050405020304" pitchFamily="18" charset="0"/>
            </a:endParaRPr>
          </a:p>
        </p:txBody>
      </p:sp>
      <p:pic>
        <p:nvPicPr>
          <p:cNvPr id="4" name="图片 3">
            <a:extLst>
              <a:ext uri="{FF2B5EF4-FFF2-40B4-BE49-F238E27FC236}">
                <a16:creationId xmlns:a16="http://schemas.microsoft.com/office/drawing/2014/main" id="{7EA026D4-E91C-B83C-A9F0-CFF432C7B5AE}"/>
              </a:ext>
            </a:extLst>
          </p:cNvPr>
          <p:cNvPicPr>
            <a:picLocks noChangeAspect="1"/>
          </p:cNvPicPr>
          <p:nvPr/>
        </p:nvPicPr>
        <p:blipFill>
          <a:blip r:embed="rId2"/>
          <a:stretch>
            <a:fillRect/>
          </a:stretch>
        </p:blipFill>
        <p:spPr>
          <a:xfrm>
            <a:off x="362375" y="1676436"/>
            <a:ext cx="6712927" cy="2455949"/>
          </a:xfrm>
          <a:prstGeom prst="rect">
            <a:avLst/>
          </a:prstGeom>
        </p:spPr>
      </p:pic>
      <p:pic>
        <p:nvPicPr>
          <p:cNvPr id="6" name="图片 5">
            <a:extLst>
              <a:ext uri="{FF2B5EF4-FFF2-40B4-BE49-F238E27FC236}">
                <a16:creationId xmlns:a16="http://schemas.microsoft.com/office/drawing/2014/main" id="{340BDEDD-5DC6-D53D-C753-79FB8E647B5B}"/>
              </a:ext>
            </a:extLst>
          </p:cNvPr>
          <p:cNvPicPr>
            <a:picLocks noChangeAspect="1"/>
          </p:cNvPicPr>
          <p:nvPr/>
        </p:nvPicPr>
        <p:blipFill>
          <a:blip r:embed="rId3"/>
          <a:stretch>
            <a:fillRect/>
          </a:stretch>
        </p:blipFill>
        <p:spPr>
          <a:xfrm>
            <a:off x="121215" y="5527463"/>
            <a:ext cx="4143375" cy="819150"/>
          </a:xfrm>
          <a:prstGeom prst="rect">
            <a:avLst/>
          </a:prstGeom>
        </p:spPr>
      </p:pic>
      <p:sp>
        <p:nvSpPr>
          <p:cNvPr id="7" name="文本框 6">
            <a:extLst>
              <a:ext uri="{FF2B5EF4-FFF2-40B4-BE49-F238E27FC236}">
                <a16:creationId xmlns:a16="http://schemas.microsoft.com/office/drawing/2014/main" id="{215E559C-4BD8-A8CC-8D6D-C83C3BD68656}"/>
              </a:ext>
            </a:extLst>
          </p:cNvPr>
          <p:cNvSpPr txBox="1"/>
          <p:nvPr/>
        </p:nvSpPr>
        <p:spPr>
          <a:xfrm>
            <a:off x="121215" y="4503092"/>
            <a:ext cx="3526337" cy="923330"/>
          </a:xfrm>
          <a:prstGeom prst="rect">
            <a:avLst/>
          </a:prstGeom>
          <a:noFill/>
        </p:spPr>
        <p:txBody>
          <a:bodyPr wrap="square">
            <a:spAutoFit/>
          </a:bodyPr>
          <a:lstStyle/>
          <a:p>
            <a:pPr marL="400050" indent="-400050">
              <a:buAutoNum type="romanLcParenBoth"/>
            </a:pPr>
            <a:r>
              <a:rPr lang="en-US" altLang="zh-CN" dirty="0">
                <a:latin typeface="Times New Roman" panose="02020603050405020304" pitchFamily="18" charset="0"/>
                <a:cs typeface="Times New Roman" panose="02020603050405020304" pitchFamily="18" charset="0"/>
              </a:rPr>
              <a:t>DDIM Inversion</a:t>
            </a:r>
          </a:p>
          <a:p>
            <a:pPr marL="400050" indent="-400050">
              <a:buAutoNum type="romanLcParenBoth"/>
            </a:pPr>
            <a:r>
              <a:rPr lang="en-US" altLang="zh-CN" dirty="0">
                <a:latin typeface="Times New Roman" panose="02020603050405020304" pitchFamily="18" charset="0"/>
                <a:cs typeface="Times New Roman" panose="02020603050405020304" pitchFamily="18" charset="0"/>
              </a:rPr>
              <a:t>Self-attention Feature Injection</a:t>
            </a:r>
          </a:p>
          <a:p>
            <a:pPr marL="400050" indent="-400050">
              <a:buAutoNum type="romanLcParenBoth"/>
            </a:pPr>
            <a:r>
              <a:rPr lang="en-US" altLang="zh-CN" dirty="0">
                <a:latin typeface="Times New Roman" panose="02020603050405020304" pitchFamily="18" charset="0"/>
                <a:cs typeface="Times New Roman" panose="02020603050405020304" pitchFamily="18" charset="0"/>
              </a:rPr>
              <a:t>Guided Latent Update</a:t>
            </a:r>
            <a:endParaRPr lang="zh-CN" altLang="en-US" dirty="0">
              <a:latin typeface="Times New Roman" panose="02020603050405020304" pitchFamily="18" charset="0"/>
              <a:cs typeface="Times New Roman" panose="02020603050405020304" pitchFamily="18" charset="0"/>
            </a:endParaRPr>
          </a:p>
        </p:txBody>
      </p:sp>
      <p:pic>
        <p:nvPicPr>
          <p:cNvPr id="9" name="图片 8">
            <a:extLst>
              <a:ext uri="{FF2B5EF4-FFF2-40B4-BE49-F238E27FC236}">
                <a16:creationId xmlns:a16="http://schemas.microsoft.com/office/drawing/2014/main" id="{6965D205-7482-493B-26F0-3B6616D9F815}"/>
              </a:ext>
            </a:extLst>
          </p:cNvPr>
          <p:cNvPicPr>
            <a:picLocks noChangeAspect="1"/>
          </p:cNvPicPr>
          <p:nvPr/>
        </p:nvPicPr>
        <p:blipFill>
          <a:blip r:embed="rId4"/>
          <a:stretch>
            <a:fillRect/>
          </a:stretch>
        </p:blipFill>
        <p:spPr>
          <a:xfrm>
            <a:off x="7364698" y="0"/>
            <a:ext cx="4464927" cy="6858000"/>
          </a:xfrm>
          <a:prstGeom prst="rect">
            <a:avLst/>
          </a:prstGeom>
        </p:spPr>
      </p:pic>
    </p:spTree>
    <p:extLst>
      <p:ext uri="{BB962C8B-B14F-4D97-AF65-F5344CB8AC3E}">
        <p14:creationId xmlns:p14="http://schemas.microsoft.com/office/powerpoint/2010/main" val="376024847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B15DE6D2-F9FB-FCF6-DA2E-FFC42B06102F}"/>
              </a:ext>
            </a:extLst>
          </p:cNvPr>
          <p:cNvSpPr txBox="1"/>
          <p:nvPr/>
        </p:nvSpPr>
        <p:spPr>
          <a:xfrm>
            <a:off x="362375" y="511387"/>
            <a:ext cx="1653017" cy="461665"/>
          </a:xfrm>
          <a:prstGeom prst="rect">
            <a:avLst/>
          </a:prstGeom>
          <a:noFill/>
        </p:spPr>
        <p:txBody>
          <a:bodyPr wrap="none" rtlCol="0">
            <a:spAutoFit/>
          </a:bodyPr>
          <a:lstStyle/>
          <a:p>
            <a:r>
              <a:rPr lang="en-US" altLang="zh-CN" sz="2400" dirty="0">
                <a:latin typeface="Times New Roman" panose="02020603050405020304" pitchFamily="18" charset="0"/>
                <a:cs typeface="Times New Roman" panose="02020603050405020304" pitchFamily="18" charset="0"/>
              </a:rPr>
              <a:t>Pixel2video</a:t>
            </a:r>
            <a:endParaRPr lang="zh-CN" altLang="en-US" sz="2400" dirty="0">
              <a:latin typeface="Times New Roman" panose="02020603050405020304" pitchFamily="18" charset="0"/>
              <a:cs typeface="Times New Roman" panose="02020603050405020304" pitchFamily="18" charset="0"/>
            </a:endParaRPr>
          </a:p>
        </p:txBody>
      </p:sp>
      <p:pic>
        <p:nvPicPr>
          <p:cNvPr id="8" name="图片 7">
            <a:extLst>
              <a:ext uri="{FF2B5EF4-FFF2-40B4-BE49-F238E27FC236}">
                <a16:creationId xmlns:a16="http://schemas.microsoft.com/office/drawing/2014/main" id="{8D40F4A1-223C-575B-C6D8-963D22011EB6}"/>
              </a:ext>
            </a:extLst>
          </p:cNvPr>
          <p:cNvPicPr>
            <a:picLocks noChangeAspect="1"/>
          </p:cNvPicPr>
          <p:nvPr/>
        </p:nvPicPr>
        <p:blipFill>
          <a:blip r:embed="rId2"/>
          <a:stretch>
            <a:fillRect/>
          </a:stretch>
        </p:blipFill>
        <p:spPr>
          <a:xfrm>
            <a:off x="1121582" y="2048868"/>
            <a:ext cx="4162982" cy="2177458"/>
          </a:xfrm>
          <a:prstGeom prst="rect">
            <a:avLst/>
          </a:prstGeom>
        </p:spPr>
      </p:pic>
      <p:sp>
        <p:nvSpPr>
          <p:cNvPr id="10" name="文本框 9">
            <a:extLst>
              <a:ext uri="{FF2B5EF4-FFF2-40B4-BE49-F238E27FC236}">
                <a16:creationId xmlns:a16="http://schemas.microsoft.com/office/drawing/2014/main" id="{A1DD6E1C-5767-2502-C71A-D3F22B8AB17C}"/>
              </a:ext>
            </a:extLst>
          </p:cNvPr>
          <p:cNvSpPr txBox="1"/>
          <p:nvPr/>
        </p:nvSpPr>
        <p:spPr>
          <a:xfrm>
            <a:off x="913507" y="1293850"/>
            <a:ext cx="5182493" cy="369332"/>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Guided Latent Update</a:t>
            </a:r>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 only for first 25 steps </a:t>
            </a:r>
            <a:r>
              <a:rPr lang="zh-CN" altLang="en-US" dirty="0">
                <a:latin typeface="Times New Roman" panose="02020603050405020304" pitchFamily="18" charset="0"/>
                <a:cs typeface="Times New Roman" panose="02020603050405020304" pitchFamily="18" charset="0"/>
              </a:rPr>
              <a:t>）</a:t>
            </a:r>
          </a:p>
        </p:txBody>
      </p:sp>
      <mc:AlternateContent xmlns:mc="http://schemas.openxmlformats.org/markup-compatibility/2006">
        <mc:Choice xmlns:a14="http://schemas.microsoft.com/office/drawing/2010/main" Requires="a14">
          <p:sp>
            <p:nvSpPr>
              <p:cNvPr id="13" name="文本框 12">
                <a:extLst>
                  <a:ext uri="{FF2B5EF4-FFF2-40B4-BE49-F238E27FC236}">
                    <a16:creationId xmlns:a16="http://schemas.microsoft.com/office/drawing/2014/main" id="{9703D3BE-2BA7-0DEA-93D5-1EA9B4C72E0D}"/>
                  </a:ext>
                </a:extLst>
              </p:cNvPr>
              <p:cNvSpPr txBox="1"/>
              <p:nvPr/>
            </p:nvSpPr>
            <p:spPr>
              <a:xfrm>
                <a:off x="1121582" y="4683226"/>
                <a:ext cx="5249794" cy="372859"/>
              </a:xfrm>
              <a:prstGeom prst="rect">
                <a:avLst/>
              </a:prstGeom>
              <a:noFill/>
            </p:spPr>
            <p:txBody>
              <a:bodyPr wrap="square">
                <a:spAutoFit/>
              </a:bodyPr>
              <a:lstStyle/>
              <a:p>
                <a:pPr/>
                <a14:m>
                  <m:oMath xmlns:m="http://schemas.openxmlformats.org/officeDocument/2006/math">
                    <m:sSubSup>
                      <m:sSubSupPr>
                        <m:ctrlPr>
                          <a:rPr lang="en-US" altLang="zh-CN" i="1" smtClean="0">
                            <a:latin typeface="Cambria Math" panose="02040503050406030204" pitchFamily="18" charset="0"/>
                          </a:rPr>
                        </m:ctrlPr>
                      </m:sSubSup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0</m:t>
                        </m:r>
                      </m:sub>
                      <m:sup>
                        <m:r>
                          <a:rPr lang="en-US" altLang="zh-CN" b="0" i="1" smtClean="0">
                            <a:latin typeface="Cambria Math" panose="02040503050406030204" pitchFamily="18" charset="0"/>
                          </a:rPr>
                          <m:t>𝑡</m:t>
                        </m:r>
                      </m:sup>
                    </m:sSubSup>
                    <m:r>
                      <a:rPr lang="zh-CN" altLang="en-US" i="1">
                        <a:latin typeface="Cambria Math" panose="02040503050406030204" pitchFamily="18" charset="0"/>
                      </a:rPr>
                      <m:t>是一个</m:t>
                    </m:r>
                  </m:oMath>
                </a14:m>
                <a:r>
                  <a:rPr lang="zh-CN" altLang="en-US" dirty="0"/>
                  <a:t>关于</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𝑡</m:t>
                        </m:r>
                      </m:sub>
                    </m:sSub>
                  </m:oMath>
                </a14:m>
                <a:r>
                  <a:rPr lang="zh-CN" altLang="en-US" dirty="0"/>
                  <a:t>的式子，表示第</a:t>
                </a:r>
                <a:r>
                  <a:rPr lang="en-US" altLang="zh-CN" dirty="0"/>
                  <a:t>t</a:t>
                </a:r>
                <a:r>
                  <a:rPr lang="zh-CN" altLang="en-US" dirty="0"/>
                  <a:t>步时对</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b="0" i="1" smtClean="0">
                            <a:latin typeface="Cambria Math" panose="02040503050406030204" pitchFamily="18" charset="0"/>
                          </a:rPr>
                          <m:t>0</m:t>
                        </m:r>
                      </m:sub>
                    </m:sSub>
                  </m:oMath>
                </a14:m>
                <a:r>
                  <a:rPr lang="zh-CN" altLang="en-US" dirty="0"/>
                  <a:t>的预测</a:t>
                </a:r>
              </a:p>
            </p:txBody>
          </p:sp>
        </mc:Choice>
        <mc:Fallback>
          <p:sp>
            <p:nvSpPr>
              <p:cNvPr id="13" name="文本框 12">
                <a:extLst>
                  <a:ext uri="{FF2B5EF4-FFF2-40B4-BE49-F238E27FC236}">
                    <a16:creationId xmlns:a16="http://schemas.microsoft.com/office/drawing/2014/main" id="{9703D3BE-2BA7-0DEA-93D5-1EA9B4C72E0D}"/>
                  </a:ext>
                </a:extLst>
              </p:cNvPr>
              <p:cNvSpPr txBox="1">
                <a:spLocks noRot="1" noChangeAspect="1" noMove="1" noResize="1" noEditPoints="1" noAdjustHandles="1" noChangeArrowheads="1" noChangeShapeType="1" noTextEdit="1"/>
              </p:cNvSpPr>
              <p:nvPr/>
            </p:nvSpPr>
            <p:spPr>
              <a:xfrm>
                <a:off x="1121582" y="4683226"/>
                <a:ext cx="5249794" cy="372859"/>
              </a:xfrm>
              <a:prstGeom prst="rect">
                <a:avLst/>
              </a:prstGeom>
              <a:blipFill>
                <a:blip r:embed="rId3"/>
                <a:stretch>
                  <a:fillRect t="-6557" b="-26230"/>
                </a:stretch>
              </a:blipFill>
            </p:spPr>
            <p:txBody>
              <a:bodyPr/>
              <a:lstStyle/>
              <a:p>
                <a:r>
                  <a:rPr lang="zh-CN" altLang="en-US">
                    <a:noFill/>
                  </a:rPr>
                  <a:t> </a:t>
                </a:r>
              </a:p>
            </p:txBody>
          </p:sp>
        </mc:Fallback>
      </mc:AlternateContent>
      <p:pic>
        <p:nvPicPr>
          <p:cNvPr id="15" name="图片 14">
            <a:extLst>
              <a:ext uri="{FF2B5EF4-FFF2-40B4-BE49-F238E27FC236}">
                <a16:creationId xmlns:a16="http://schemas.microsoft.com/office/drawing/2014/main" id="{3ADA238E-7FD2-7B5B-DB55-A65A76F63096}"/>
              </a:ext>
            </a:extLst>
          </p:cNvPr>
          <p:cNvPicPr>
            <a:picLocks noChangeAspect="1"/>
          </p:cNvPicPr>
          <p:nvPr/>
        </p:nvPicPr>
        <p:blipFill rotWithShape="1">
          <a:blip r:embed="rId4"/>
          <a:srcRect t="5275" b="1891"/>
          <a:stretch/>
        </p:blipFill>
        <p:spPr>
          <a:xfrm>
            <a:off x="6781122" y="2584938"/>
            <a:ext cx="4400550" cy="442127"/>
          </a:xfrm>
          <a:prstGeom prst="rect">
            <a:avLst/>
          </a:prstGeom>
        </p:spPr>
      </p:pic>
      <p:pic>
        <p:nvPicPr>
          <p:cNvPr id="17" name="图片 16">
            <a:extLst>
              <a:ext uri="{FF2B5EF4-FFF2-40B4-BE49-F238E27FC236}">
                <a16:creationId xmlns:a16="http://schemas.microsoft.com/office/drawing/2014/main" id="{B81D7DEE-441A-C13E-00C0-5829251E09D5}"/>
              </a:ext>
            </a:extLst>
          </p:cNvPr>
          <p:cNvPicPr>
            <a:picLocks noChangeAspect="1"/>
          </p:cNvPicPr>
          <p:nvPr/>
        </p:nvPicPr>
        <p:blipFill>
          <a:blip r:embed="rId5"/>
          <a:stretch>
            <a:fillRect/>
          </a:stretch>
        </p:blipFill>
        <p:spPr>
          <a:xfrm>
            <a:off x="6567789" y="3291093"/>
            <a:ext cx="4613883" cy="668843"/>
          </a:xfrm>
          <a:prstGeom prst="rect">
            <a:avLst/>
          </a:prstGeom>
        </p:spPr>
      </p:pic>
    </p:spTree>
    <p:extLst>
      <p:ext uri="{BB962C8B-B14F-4D97-AF65-F5344CB8AC3E}">
        <p14:creationId xmlns:p14="http://schemas.microsoft.com/office/powerpoint/2010/main" val="53200878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B15DE6D2-F9FB-FCF6-DA2E-FFC42B06102F}"/>
              </a:ext>
            </a:extLst>
          </p:cNvPr>
          <p:cNvSpPr txBox="1"/>
          <p:nvPr/>
        </p:nvSpPr>
        <p:spPr>
          <a:xfrm>
            <a:off x="362375" y="511387"/>
            <a:ext cx="1653017" cy="461665"/>
          </a:xfrm>
          <a:prstGeom prst="rect">
            <a:avLst/>
          </a:prstGeom>
          <a:noFill/>
        </p:spPr>
        <p:txBody>
          <a:bodyPr wrap="none" rtlCol="0">
            <a:spAutoFit/>
          </a:bodyPr>
          <a:lstStyle/>
          <a:p>
            <a:r>
              <a:rPr lang="en-US" altLang="zh-CN" sz="2400" dirty="0">
                <a:latin typeface="Times New Roman" panose="02020603050405020304" pitchFamily="18" charset="0"/>
                <a:cs typeface="Times New Roman" panose="02020603050405020304" pitchFamily="18" charset="0"/>
              </a:rPr>
              <a:t>Pixel2video</a:t>
            </a:r>
            <a:endParaRPr lang="zh-CN" altLang="en-US" sz="2400" dirty="0">
              <a:latin typeface="Times New Roman" panose="02020603050405020304" pitchFamily="18" charset="0"/>
              <a:cs typeface="Times New Roman" panose="02020603050405020304" pitchFamily="18" charset="0"/>
            </a:endParaRPr>
          </a:p>
        </p:txBody>
      </p:sp>
      <p:pic>
        <p:nvPicPr>
          <p:cNvPr id="4" name="图片 3">
            <a:extLst>
              <a:ext uri="{FF2B5EF4-FFF2-40B4-BE49-F238E27FC236}">
                <a16:creationId xmlns:a16="http://schemas.microsoft.com/office/drawing/2014/main" id="{6D3783CE-9929-C57B-87CD-4629DB469ECB}"/>
              </a:ext>
            </a:extLst>
          </p:cNvPr>
          <p:cNvPicPr>
            <a:picLocks noChangeAspect="1"/>
          </p:cNvPicPr>
          <p:nvPr/>
        </p:nvPicPr>
        <p:blipFill>
          <a:blip r:embed="rId3"/>
          <a:stretch>
            <a:fillRect/>
          </a:stretch>
        </p:blipFill>
        <p:spPr>
          <a:xfrm>
            <a:off x="6419850" y="0"/>
            <a:ext cx="5772150" cy="4162425"/>
          </a:xfrm>
          <a:prstGeom prst="rect">
            <a:avLst/>
          </a:prstGeom>
        </p:spPr>
      </p:pic>
      <p:pic>
        <p:nvPicPr>
          <p:cNvPr id="6" name="图片 5">
            <a:extLst>
              <a:ext uri="{FF2B5EF4-FFF2-40B4-BE49-F238E27FC236}">
                <a16:creationId xmlns:a16="http://schemas.microsoft.com/office/drawing/2014/main" id="{5FC73A02-0BBC-A6DF-7777-40389B2C4509}"/>
              </a:ext>
            </a:extLst>
          </p:cNvPr>
          <p:cNvPicPr>
            <a:picLocks noChangeAspect="1"/>
          </p:cNvPicPr>
          <p:nvPr/>
        </p:nvPicPr>
        <p:blipFill>
          <a:blip r:embed="rId4"/>
          <a:stretch>
            <a:fillRect/>
          </a:stretch>
        </p:blipFill>
        <p:spPr>
          <a:xfrm>
            <a:off x="6548804" y="4033549"/>
            <a:ext cx="5643196" cy="2157185"/>
          </a:xfrm>
          <a:prstGeom prst="rect">
            <a:avLst/>
          </a:prstGeom>
        </p:spPr>
      </p:pic>
      <p:sp>
        <p:nvSpPr>
          <p:cNvPr id="7" name="文本框 6">
            <a:extLst>
              <a:ext uri="{FF2B5EF4-FFF2-40B4-BE49-F238E27FC236}">
                <a16:creationId xmlns:a16="http://schemas.microsoft.com/office/drawing/2014/main" id="{87709C25-C320-7E91-D029-D6984E2CF6DE}"/>
              </a:ext>
            </a:extLst>
          </p:cNvPr>
          <p:cNvSpPr txBox="1"/>
          <p:nvPr/>
        </p:nvSpPr>
        <p:spPr>
          <a:xfrm>
            <a:off x="1021773" y="973052"/>
            <a:ext cx="1688283" cy="461665"/>
          </a:xfrm>
          <a:prstGeom prst="rect">
            <a:avLst/>
          </a:prstGeom>
          <a:noFill/>
        </p:spPr>
        <p:txBody>
          <a:bodyPr wrap="none" rtlCol="0">
            <a:spAutoFit/>
          </a:bodyPr>
          <a:lstStyle/>
          <a:p>
            <a:r>
              <a:rPr lang="en-US" altLang="zh-CN" sz="2400" dirty="0">
                <a:latin typeface="Times New Roman" panose="02020603050405020304" pitchFamily="18" charset="0"/>
                <a:cs typeface="Times New Roman" panose="02020603050405020304" pitchFamily="18" charset="0"/>
              </a:rPr>
              <a:t>Comparison</a:t>
            </a:r>
            <a:endParaRPr lang="zh-CN" altLang="en-US" sz="2400" dirty="0">
              <a:latin typeface="Times New Roman" panose="02020603050405020304" pitchFamily="18" charset="0"/>
              <a:cs typeface="Times New Roman" panose="02020603050405020304" pitchFamily="18" charset="0"/>
            </a:endParaRPr>
          </a:p>
        </p:txBody>
      </p:sp>
      <p:pic>
        <p:nvPicPr>
          <p:cNvPr id="9" name="图片 8">
            <a:extLst>
              <a:ext uri="{FF2B5EF4-FFF2-40B4-BE49-F238E27FC236}">
                <a16:creationId xmlns:a16="http://schemas.microsoft.com/office/drawing/2014/main" id="{69E59A79-40EF-A1F2-AC6C-295D2A05FA9A}"/>
              </a:ext>
            </a:extLst>
          </p:cNvPr>
          <p:cNvPicPr>
            <a:picLocks noChangeAspect="1"/>
          </p:cNvPicPr>
          <p:nvPr/>
        </p:nvPicPr>
        <p:blipFill>
          <a:blip r:embed="rId5"/>
          <a:stretch>
            <a:fillRect/>
          </a:stretch>
        </p:blipFill>
        <p:spPr>
          <a:xfrm>
            <a:off x="137737" y="4632439"/>
            <a:ext cx="5447345" cy="2157185"/>
          </a:xfrm>
          <a:prstGeom prst="rect">
            <a:avLst/>
          </a:prstGeom>
        </p:spPr>
      </p:pic>
      <p:sp>
        <p:nvSpPr>
          <p:cNvPr id="11" name="文本框 10">
            <a:extLst>
              <a:ext uri="{FF2B5EF4-FFF2-40B4-BE49-F238E27FC236}">
                <a16:creationId xmlns:a16="http://schemas.microsoft.com/office/drawing/2014/main" id="{E9B4FD75-6D75-4459-C05D-8FE47887D3A3}"/>
              </a:ext>
            </a:extLst>
          </p:cNvPr>
          <p:cNvSpPr txBox="1"/>
          <p:nvPr/>
        </p:nvSpPr>
        <p:spPr>
          <a:xfrm>
            <a:off x="137737" y="4263107"/>
            <a:ext cx="6094324" cy="369332"/>
          </a:xfrm>
          <a:prstGeom prst="rect">
            <a:avLst/>
          </a:prstGeom>
          <a:noFill/>
        </p:spPr>
        <p:txBody>
          <a:bodyPr wrap="square">
            <a:spAutoFit/>
          </a:bodyPr>
          <a:lstStyle/>
          <a:p>
            <a:r>
              <a:rPr lang="zh-CN" altLang="en-US" b="1" dirty="0">
                <a:latin typeface="Times New Roman" panose="02020603050405020304" pitchFamily="18" charset="0"/>
                <a:cs typeface="Times New Roman" panose="02020603050405020304" pitchFamily="18" charset="0"/>
              </a:rPr>
              <a:t>Quantitative comparison</a:t>
            </a:r>
          </a:p>
        </p:txBody>
      </p:sp>
      <p:pic>
        <p:nvPicPr>
          <p:cNvPr id="13" name="图片 12">
            <a:extLst>
              <a:ext uri="{FF2B5EF4-FFF2-40B4-BE49-F238E27FC236}">
                <a16:creationId xmlns:a16="http://schemas.microsoft.com/office/drawing/2014/main" id="{542452E1-E068-0163-799D-57A18A50370D}"/>
              </a:ext>
            </a:extLst>
          </p:cNvPr>
          <p:cNvPicPr>
            <a:picLocks noChangeAspect="1"/>
          </p:cNvPicPr>
          <p:nvPr/>
        </p:nvPicPr>
        <p:blipFill>
          <a:blip r:embed="rId6"/>
          <a:stretch>
            <a:fillRect/>
          </a:stretch>
        </p:blipFill>
        <p:spPr>
          <a:xfrm>
            <a:off x="941302" y="1963459"/>
            <a:ext cx="4487194" cy="2321244"/>
          </a:xfrm>
          <a:prstGeom prst="rect">
            <a:avLst/>
          </a:prstGeom>
        </p:spPr>
      </p:pic>
      <p:sp>
        <p:nvSpPr>
          <p:cNvPr id="14" name="文本框 13">
            <a:extLst>
              <a:ext uri="{FF2B5EF4-FFF2-40B4-BE49-F238E27FC236}">
                <a16:creationId xmlns:a16="http://schemas.microsoft.com/office/drawing/2014/main" id="{7C72C87A-8EB0-F671-9D8E-92BF3AB2C949}"/>
              </a:ext>
            </a:extLst>
          </p:cNvPr>
          <p:cNvSpPr txBox="1"/>
          <p:nvPr/>
        </p:nvSpPr>
        <p:spPr>
          <a:xfrm>
            <a:off x="1676" y="1833213"/>
            <a:ext cx="6094324" cy="369332"/>
          </a:xfrm>
          <a:prstGeom prst="rect">
            <a:avLst/>
          </a:prstGeom>
          <a:noFill/>
        </p:spPr>
        <p:txBody>
          <a:bodyPr wrap="square">
            <a:spAutoFit/>
          </a:bodyPr>
          <a:lstStyle/>
          <a:p>
            <a:r>
              <a:rPr lang="en-US" altLang="zh-CN" b="1" dirty="0">
                <a:latin typeface="Times New Roman" panose="02020603050405020304" pitchFamily="18" charset="0"/>
                <a:cs typeface="Times New Roman" panose="02020603050405020304" pitchFamily="18" charset="0"/>
              </a:rPr>
              <a:t>User Study</a:t>
            </a:r>
            <a:endParaRPr lang="zh-CN" altLang="en-US"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230775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B15DE6D2-F9FB-FCF6-DA2E-FFC42B06102F}"/>
              </a:ext>
            </a:extLst>
          </p:cNvPr>
          <p:cNvSpPr txBox="1"/>
          <p:nvPr/>
        </p:nvSpPr>
        <p:spPr>
          <a:xfrm>
            <a:off x="362375" y="511387"/>
            <a:ext cx="1653017" cy="461665"/>
          </a:xfrm>
          <a:prstGeom prst="rect">
            <a:avLst/>
          </a:prstGeom>
          <a:noFill/>
        </p:spPr>
        <p:txBody>
          <a:bodyPr wrap="none" rtlCol="0">
            <a:spAutoFit/>
          </a:bodyPr>
          <a:lstStyle/>
          <a:p>
            <a:r>
              <a:rPr lang="en-US" altLang="zh-CN" sz="2400" dirty="0">
                <a:latin typeface="Times New Roman" panose="02020603050405020304" pitchFamily="18" charset="0"/>
                <a:cs typeface="Times New Roman" panose="02020603050405020304" pitchFamily="18" charset="0"/>
              </a:rPr>
              <a:t>Pixel2video</a:t>
            </a:r>
            <a:endParaRPr lang="zh-CN" altLang="en-US" sz="2400" dirty="0">
              <a:latin typeface="Times New Roman" panose="02020603050405020304" pitchFamily="18" charset="0"/>
              <a:cs typeface="Times New Roman" panose="02020603050405020304" pitchFamily="18" charset="0"/>
            </a:endParaRPr>
          </a:p>
        </p:txBody>
      </p:sp>
      <p:pic>
        <p:nvPicPr>
          <p:cNvPr id="4" name="图片 3">
            <a:extLst>
              <a:ext uri="{FF2B5EF4-FFF2-40B4-BE49-F238E27FC236}">
                <a16:creationId xmlns:a16="http://schemas.microsoft.com/office/drawing/2014/main" id="{899E026F-1F15-847B-CD92-08FFC467CCD3}"/>
              </a:ext>
            </a:extLst>
          </p:cNvPr>
          <p:cNvPicPr>
            <a:picLocks noChangeAspect="1"/>
          </p:cNvPicPr>
          <p:nvPr/>
        </p:nvPicPr>
        <p:blipFill>
          <a:blip r:embed="rId2"/>
          <a:stretch>
            <a:fillRect/>
          </a:stretch>
        </p:blipFill>
        <p:spPr>
          <a:xfrm>
            <a:off x="6428467" y="0"/>
            <a:ext cx="5629275" cy="4657725"/>
          </a:xfrm>
          <a:prstGeom prst="rect">
            <a:avLst/>
          </a:prstGeom>
        </p:spPr>
      </p:pic>
      <p:sp>
        <p:nvSpPr>
          <p:cNvPr id="5" name="文本框 4">
            <a:extLst>
              <a:ext uri="{FF2B5EF4-FFF2-40B4-BE49-F238E27FC236}">
                <a16:creationId xmlns:a16="http://schemas.microsoft.com/office/drawing/2014/main" id="{8F80038B-07AD-AD3B-4917-C29C78C9277F}"/>
              </a:ext>
            </a:extLst>
          </p:cNvPr>
          <p:cNvSpPr txBox="1"/>
          <p:nvPr/>
        </p:nvSpPr>
        <p:spPr>
          <a:xfrm>
            <a:off x="1095904" y="1435461"/>
            <a:ext cx="2055371" cy="461665"/>
          </a:xfrm>
          <a:prstGeom prst="rect">
            <a:avLst/>
          </a:prstGeom>
          <a:noFill/>
        </p:spPr>
        <p:txBody>
          <a:bodyPr wrap="none" rtlCol="0">
            <a:spAutoFit/>
          </a:bodyPr>
          <a:lstStyle/>
          <a:p>
            <a:r>
              <a:rPr lang="en-US" altLang="zh-CN" sz="2400" dirty="0">
                <a:latin typeface="Times New Roman" panose="02020603050405020304" pitchFamily="18" charset="0"/>
                <a:cs typeface="Times New Roman" panose="02020603050405020304" pitchFamily="18" charset="0"/>
              </a:rPr>
              <a:t>Ablation Study</a:t>
            </a:r>
          </a:p>
        </p:txBody>
      </p:sp>
      <p:sp>
        <p:nvSpPr>
          <p:cNvPr id="7" name="文本框 6">
            <a:extLst>
              <a:ext uri="{FF2B5EF4-FFF2-40B4-BE49-F238E27FC236}">
                <a16:creationId xmlns:a16="http://schemas.microsoft.com/office/drawing/2014/main" id="{D569CC76-DC00-4AB8-7642-1EE01C061995}"/>
              </a:ext>
            </a:extLst>
          </p:cNvPr>
          <p:cNvSpPr txBox="1"/>
          <p:nvPr/>
        </p:nvSpPr>
        <p:spPr>
          <a:xfrm>
            <a:off x="102781" y="2413337"/>
            <a:ext cx="5764124" cy="2031325"/>
          </a:xfrm>
          <a:prstGeom prst="rect">
            <a:avLst/>
          </a:prstGeom>
          <a:noFill/>
        </p:spPr>
        <p:txBody>
          <a:bodyPr wrap="square">
            <a:spAutoFit/>
          </a:bodyPr>
          <a:lstStyle/>
          <a:p>
            <a:pPr marL="285750" indent="-285750">
              <a:buFont typeface="Arial" panose="020B0604020202020204" pitchFamily="34" charset="0"/>
              <a:buChar char="•"/>
            </a:pPr>
            <a:r>
              <a:rPr lang="en-US" altLang="zh-CN" b="1" dirty="0">
                <a:latin typeface="Times New Roman" panose="02020603050405020304" pitchFamily="18" charset="0"/>
                <a:cs typeface="Times New Roman" panose="02020603050405020304" pitchFamily="18" charset="0"/>
              </a:rPr>
              <a:t>a fixed anchor frame: </a:t>
            </a:r>
            <a:r>
              <a:rPr lang="en-US" altLang="zh-CN" dirty="0">
                <a:latin typeface="Times New Roman" panose="02020603050405020304" pitchFamily="18" charset="0"/>
                <a:cs typeface="Times New Roman" panose="02020603050405020304" pitchFamily="18" charset="0"/>
              </a:rPr>
              <a:t>structural artifacts as the distance between the anchor and the edited frame increases</a:t>
            </a:r>
          </a:p>
          <a:p>
            <a:pPr marL="285750" indent="-285750">
              <a:buFont typeface="Arial" panose="020B0604020202020204" pitchFamily="34" charset="0"/>
              <a:buChar char="•"/>
            </a:pPr>
            <a:r>
              <a:rPr lang="en-US" altLang="zh-CN" b="1" dirty="0">
                <a:latin typeface="Times New Roman" panose="02020603050405020304" pitchFamily="18" charset="0"/>
                <a:cs typeface="Times New Roman" panose="02020603050405020304" pitchFamily="18" charset="0"/>
              </a:rPr>
              <a:t>the previous frame only: </a:t>
            </a:r>
            <a:r>
              <a:rPr lang="en-US" altLang="zh-CN" dirty="0">
                <a:latin typeface="Times New Roman" panose="02020603050405020304" pitchFamily="18" charset="0"/>
                <a:cs typeface="Times New Roman" panose="02020603050405020304" pitchFamily="18" charset="0"/>
              </a:rPr>
              <a:t>temporal and structural artifacts</a:t>
            </a:r>
          </a:p>
          <a:p>
            <a:pPr marL="285750" indent="-285750">
              <a:buFont typeface="Arial" panose="020B0604020202020204" pitchFamily="34" charset="0"/>
              <a:buChar char="•"/>
            </a:pPr>
            <a:r>
              <a:rPr lang="en-US" altLang="zh-CN" b="1" dirty="0">
                <a:latin typeface="Times New Roman" panose="02020603050405020304" pitchFamily="18" charset="0"/>
                <a:cs typeface="Times New Roman" panose="02020603050405020304" pitchFamily="18" charset="0"/>
              </a:rPr>
              <a:t>an anchor frame and a randomly selected previous frame: </a:t>
            </a:r>
            <a:r>
              <a:rPr lang="en-US" altLang="zh-CN" dirty="0">
                <a:latin typeface="Times New Roman" panose="02020603050405020304" pitchFamily="18" charset="0"/>
                <a:cs typeface="Times New Roman" panose="02020603050405020304" pitchFamily="18" charset="0"/>
              </a:rPr>
              <a:t>temporal and structural artifacts</a:t>
            </a:r>
            <a:endParaRPr lang="en-US" altLang="zh-CN" b="1"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altLang="zh-CN" b="1" dirty="0">
                <a:latin typeface="Times New Roman" panose="02020603050405020304" pitchFamily="18" charset="0"/>
                <a:cs typeface="Times New Roman" panose="02020603050405020304" pitchFamily="18" charset="0"/>
              </a:rPr>
              <a:t>an anchor frame and a previous frame</a:t>
            </a:r>
            <a:endParaRPr lang="zh-CN" altLang="en-US" b="1" dirty="0">
              <a:latin typeface="Times New Roman" panose="02020603050405020304" pitchFamily="18" charset="0"/>
              <a:cs typeface="Times New Roman" panose="02020603050405020304" pitchFamily="18" charset="0"/>
            </a:endParaRPr>
          </a:p>
        </p:txBody>
      </p:sp>
      <p:sp>
        <p:nvSpPr>
          <p:cNvPr id="9" name="文本框 8">
            <a:extLst>
              <a:ext uri="{FF2B5EF4-FFF2-40B4-BE49-F238E27FC236}">
                <a16:creationId xmlns:a16="http://schemas.microsoft.com/office/drawing/2014/main" id="{68850221-CA97-4541-E348-C904ECE24EF2}"/>
              </a:ext>
            </a:extLst>
          </p:cNvPr>
          <p:cNvSpPr txBox="1"/>
          <p:nvPr/>
        </p:nvSpPr>
        <p:spPr>
          <a:xfrm>
            <a:off x="272437" y="5267013"/>
            <a:ext cx="8970667" cy="830997"/>
          </a:xfrm>
          <a:prstGeom prst="rect">
            <a:avLst/>
          </a:prstGeom>
          <a:noFill/>
        </p:spPr>
        <p:txBody>
          <a:bodyPr wrap="square">
            <a:spAutoFit/>
          </a:bodyPr>
          <a:lstStyle/>
          <a:p>
            <a:r>
              <a:rPr lang="zh-CN" altLang="en-US" sz="2400" dirty="0">
                <a:latin typeface="Times New Roman" panose="02020603050405020304" pitchFamily="18" charset="0"/>
                <a:cs typeface="Times New Roman" panose="02020603050405020304" pitchFamily="18" charset="0"/>
              </a:rPr>
              <a:t> </a:t>
            </a:r>
            <a:r>
              <a:rPr lang="zh-CN" altLang="en-US" sz="2400" b="1" dirty="0">
                <a:latin typeface="Times New Roman" panose="02020603050405020304" pitchFamily="18" charset="0"/>
                <a:cs typeface="Times New Roman" panose="02020603050405020304" pitchFamily="18" charset="0"/>
              </a:rPr>
              <a:t>previous frame</a:t>
            </a:r>
            <a:r>
              <a:rPr lang="en-US" altLang="zh-CN" sz="2400" b="1"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represents the state of the edit in a recurrent manner</a:t>
            </a:r>
          </a:p>
          <a:p>
            <a:r>
              <a:rPr lang="en-US" altLang="zh-CN" sz="2400" dirty="0">
                <a:latin typeface="Times New Roman" panose="02020603050405020304" pitchFamily="18" charset="0"/>
                <a:cs typeface="Times New Roman" panose="02020603050405020304" pitchFamily="18" charset="0"/>
              </a:rPr>
              <a:t> </a:t>
            </a:r>
            <a:r>
              <a:rPr lang="en-US" altLang="zh-CN" sz="2400" b="1" dirty="0">
                <a:latin typeface="Times New Roman" panose="02020603050405020304" pitchFamily="18" charset="0"/>
                <a:cs typeface="Times New Roman" panose="02020603050405020304" pitchFamily="18" charset="0"/>
              </a:rPr>
              <a:t>anchor frame: </a:t>
            </a:r>
            <a:r>
              <a:rPr lang="en-US" altLang="zh-CN" sz="2400" dirty="0">
                <a:latin typeface="Times New Roman" panose="02020603050405020304" pitchFamily="18" charset="0"/>
                <a:cs typeface="Times New Roman" panose="02020603050405020304" pitchFamily="18" charset="0"/>
              </a:rPr>
              <a:t>temporal consistency</a:t>
            </a:r>
            <a:endParaRPr lang="zh-CN" alt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063486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B15DE6D2-F9FB-FCF6-DA2E-FFC42B06102F}"/>
              </a:ext>
            </a:extLst>
          </p:cNvPr>
          <p:cNvSpPr txBox="1"/>
          <p:nvPr/>
        </p:nvSpPr>
        <p:spPr>
          <a:xfrm>
            <a:off x="362375" y="511387"/>
            <a:ext cx="1653017" cy="461665"/>
          </a:xfrm>
          <a:prstGeom prst="rect">
            <a:avLst/>
          </a:prstGeom>
          <a:noFill/>
        </p:spPr>
        <p:txBody>
          <a:bodyPr wrap="none" rtlCol="0">
            <a:spAutoFit/>
          </a:bodyPr>
          <a:lstStyle/>
          <a:p>
            <a:r>
              <a:rPr lang="en-US" altLang="zh-CN" sz="2400" dirty="0">
                <a:latin typeface="Times New Roman" panose="02020603050405020304" pitchFamily="18" charset="0"/>
                <a:cs typeface="Times New Roman" panose="02020603050405020304" pitchFamily="18" charset="0"/>
              </a:rPr>
              <a:t>Pixel2video</a:t>
            </a:r>
            <a:endParaRPr lang="zh-CN" alt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2429042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B15DE6D2-F9FB-FCF6-DA2E-FFC42B06102F}"/>
              </a:ext>
            </a:extLst>
          </p:cNvPr>
          <p:cNvSpPr txBox="1"/>
          <p:nvPr/>
        </p:nvSpPr>
        <p:spPr>
          <a:xfrm>
            <a:off x="362375" y="511387"/>
            <a:ext cx="2284600" cy="461665"/>
          </a:xfrm>
          <a:prstGeom prst="rect">
            <a:avLst/>
          </a:prstGeom>
          <a:noFill/>
        </p:spPr>
        <p:txBody>
          <a:bodyPr wrap="none" rtlCol="0">
            <a:spAutoFit/>
          </a:bodyPr>
          <a:lstStyle/>
          <a:p>
            <a:r>
              <a:rPr lang="en-US" altLang="zh-CN" sz="2400" dirty="0" err="1">
                <a:latin typeface="Times New Roman" panose="02020603050405020304" pitchFamily="18" charset="0"/>
                <a:cs typeface="Times New Roman" panose="02020603050405020304" pitchFamily="18" charset="0"/>
              </a:rPr>
              <a:t>Rerender</a:t>
            </a:r>
            <a:r>
              <a:rPr lang="en-US" altLang="zh-CN" sz="2400" dirty="0">
                <a:latin typeface="Times New Roman" panose="02020603050405020304" pitchFamily="18" charset="0"/>
                <a:cs typeface="Times New Roman" panose="02020603050405020304" pitchFamily="18" charset="0"/>
              </a:rPr>
              <a:t> a video</a:t>
            </a:r>
            <a:endParaRPr lang="zh-CN" altLang="en-US" sz="2400" dirty="0">
              <a:latin typeface="Times New Roman" panose="02020603050405020304" pitchFamily="18" charset="0"/>
              <a:cs typeface="Times New Roman" panose="02020603050405020304" pitchFamily="18" charset="0"/>
            </a:endParaRPr>
          </a:p>
        </p:txBody>
      </p:sp>
      <p:pic>
        <p:nvPicPr>
          <p:cNvPr id="3" name="图片 2">
            <a:extLst>
              <a:ext uri="{FF2B5EF4-FFF2-40B4-BE49-F238E27FC236}">
                <a16:creationId xmlns:a16="http://schemas.microsoft.com/office/drawing/2014/main" id="{73A54247-BBDB-8749-7066-4D35E55DC5FB}"/>
              </a:ext>
            </a:extLst>
          </p:cNvPr>
          <p:cNvPicPr>
            <a:picLocks noChangeAspect="1"/>
          </p:cNvPicPr>
          <p:nvPr/>
        </p:nvPicPr>
        <p:blipFill>
          <a:blip r:embed="rId2"/>
          <a:stretch>
            <a:fillRect/>
          </a:stretch>
        </p:blipFill>
        <p:spPr>
          <a:xfrm>
            <a:off x="1267428" y="1990905"/>
            <a:ext cx="9657143" cy="2876190"/>
          </a:xfrm>
          <a:prstGeom prst="rect">
            <a:avLst/>
          </a:prstGeom>
        </p:spPr>
      </p:pic>
    </p:spTree>
    <p:extLst>
      <p:ext uri="{BB962C8B-B14F-4D97-AF65-F5344CB8AC3E}">
        <p14:creationId xmlns:p14="http://schemas.microsoft.com/office/powerpoint/2010/main" val="161129793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B15DE6D2-F9FB-FCF6-DA2E-FFC42B06102F}"/>
              </a:ext>
            </a:extLst>
          </p:cNvPr>
          <p:cNvSpPr txBox="1"/>
          <p:nvPr/>
        </p:nvSpPr>
        <p:spPr>
          <a:xfrm>
            <a:off x="362375" y="511387"/>
            <a:ext cx="2284600" cy="461665"/>
          </a:xfrm>
          <a:prstGeom prst="rect">
            <a:avLst/>
          </a:prstGeom>
          <a:noFill/>
        </p:spPr>
        <p:txBody>
          <a:bodyPr wrap="none" rtlCol="0">
            <a:spAutoFit/>
          </a:bodyPr>
          <a:lstStyle/>
          <a:p>
            <a:r>
              <a:rPr lang="en-US" altLang="zh-CN" sz="2400" dirty="0" err="1">
                <a:latin typeface="Times New Roman" panose="02020603050405020304" pitchFamily="18" charset="0"/>
                <a:cs typeface="Times New Roman" panose="02020603050405020304" pitchFamily="18" charset="0"/>
              </a:rPr>
              <a:t>Rerender</a:t>
            </a:r>
            <a:r>
              <a:rPr lang="en-US" altLang="zh-CN" sz="2400" dirty="0">
                <a:latin typeface="Times New Roman" panose="02020603050405020304" pitchFamily="18" charset="0"/>
                <a:cs typeface="Times New Roman" panose="02020603050405020304" pitchFamily="18" charset="0"/>
              </a:rPr>
              <a:t> a video</a:t>
            </a:r>
            <a:endParaRPr lang="zh-CN" alt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5706611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B15DE6D2-F9FB-FCF6-DA2E-FFC42B06102F}"/>
              </a:ext>
            </a:extLst>
          </p:cNvPr>
          <p:cNvSpPr txBox="1"/>
          <p:nvPr/>
        </p:nvSpPr>
        <p:spPr>
          <a:xfrm>
            <a:off x="362375" y="511387"/>
            <a:ext cx="2284600" cy="461665"/>
          </a:xfrm>
          <a:prstGeom prst="rect">
            <a:avLst/>
          </a:prstGeom>
          <a:noFill/>
        </p:spPr>
        <p:txBody>
          <a:bodyPr wrap="none" rtlCol="0">
            <a:spAutoFit/>
          </a:bodyPr>
          <a:lstStyle/>
          <a:p>
            <a:r>
              <a:rPr lang="en-US" altLang="zh-CN" sz="2400" dirty="0" err="1">
                <a:latin typeface="Times New Roman" panose="02020603050405020304" pitchFamily="18" charset="0"/>
                <a:cs typeface="Times New Roman" panose="02020603050405020304" pitchFamily="18" charset="0"/>
              </a:rPr>
              <a:t>Rerender</a:t>
            </a:r>
            <a:r>
              <a:rPr lang="en-US" altLang="zh-CN" sz="2400" dirty="0">
                <a:latin typeface="Times New Roman" panose="02020603050405020304" pitchFamily="18" charset="0"/>
                <a:cs typeface="Times New Roman" panose="02020603050405020304" pitchFamily="18" charset="0"/>
              </a:rPr>
              <a:t> a video</a:t>
            </a:r>
            <a:endParaRPr lang="zh-CN" alt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129242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7404B07A-025D-D3C6-43BE-ECD03685830B}"/>
              </a:ext>
            </a:extLst>
          </p:cNvPr>
          <p:cNvSpPr txBox="1"/>
          <p:nvPr/>
        </p:nvSpPr>
        <p:spPr>
          <a:xfrm>
            <a:off x="362375" y="511387"/>
            <a:ext cx="1983235" cy="461665"/>
          </a:xfrm>
          <a:prstGeom prst="rect">
            <a:avLst/>
          </a:prstGeom>
          <a:noFill/>
        </p:spPr>
        <p:txBody>
          <a:bodyPr wrap="none" rtlCol="0">
            <a:spAutoFit/>
          </a:bodyPr>
          <a:lstStyle/>
          <a:p>
            <a:r>
              <a:rPr lang="en-US" altLang="zh-CN" sz="2400" dirty="0">
                <a:latin typeface="Times New Roman" panose="02020603050405020304" pitchFamily="18" charset="0"/>
                <a:cs typeface="Times New Roman" panose="02020603050405020304" pitchFamily="18" charset="0"/>
              </a:rPr>
              <a:t>DDPM/DDIM</a:t>
            </a:r>
            <a:endParaRPr lang="zh-CN" alt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7589901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B15DE6D2-F9FB-FCF6-DA2E-FFC42B06102F}"/>
              </a:ext>
            </a:extLst>
          </p:cNvPr>
          <p:cNvSpPr txBox="1"/>
          <p:nvPr/>
        </p:nvSpPr>
        <p:spPr>
          <a:xfrm>
            <a:off x="362375" y="511387"/>
            <a:ext cx="2284600" cy="461665"/>
          </a:xfrm>
          <a:prstGeom prst="rect">
            <a:avLst/>
          </a:prstGeom>
          <a:noFill/>
        </p:spPr>
        <p:txBody>
          <a:bodyPr wrap="none" rtlCol="0">
            <a:spAutoFit/>
          </a:bodyPr>
          <a:lstStyle/>
          <a:p>
            <a:r>
              <a:rPr lang="en-US" altLang="zh-CN" sz="2400" dirty="0" err="1">
                <a:latin typeface="Times New Roman" panose="02020603050405020304" pitchFamily="18" charset="0"/>
                <a:cs typeface="Times New Roman" panose="02020603050405020304" pitchFamily="18" charset="0"/>
              </a:rPr>
              <a:t>Rerender</a:t>
            </a:r>
            <a:r>
              <a:rPr lang="en-US" altLang="zh-CN" sz="2400" dirty="0">
                <a:latin typeface="Times New Roman" panose="02020603050405020304" pitchFamily="18" charset="0"/>
                <a:cs typeface="Times New Roman" panose="02020603050405020304" pitchFamily="18" charset="0"/>
              </a:rPr>
              <a:t> a video</a:t>
            </a:r>
            <a:endParaRPr lang="zh-CN" alt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3507434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52358000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69688310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496953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4921178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089012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B15DE6D2-F9FB-FCF6-DA2E-FFC42B06102F}"/>
              </a:ext>
            </a:extLst>
          </p:cNvPr>
          <p:cNvSpPr txBox="1"/>
          <p:nvPr/>
        </p:nvSpPr>
        <p:spPr>
          <a:xfrm>
            <a:off x="362375" y="511387"/>
            <a:ext cx="1778436" cy="461665"/>
          </a:xfrm>
          <a:prstGeom prst="rect">
            <a:avLst/>
          </a:prstGeom>
          <a:noFill/>
        </p:spPr>
        <p:txBody>
          <a:bodyPr wrap="none" rtlCol="0">
            <a:spAutoFit/>
          </a:bodyPr>
          <a:lstStyle/>
          <a:p>
            <a:r>
              <a:rPr lang="en-US" altLang="zh-CN" sz="2400" dirty="0">
                <a:latin typeface="Times New Roman" panose="02020603050405020304" pitchFamily="18" charset="0"/>
                <a:cs typeface="Times New Roman" panose="02020603050405020304" pitchFamily="18" charset="0"/>
              </a:rPr>
              <a:t>Tune a video</a:t>
            </a:r>
            <a:endParaRPr lang="zh-CN" altLang="en-US" sz="2400" dirty="0">
              <a:latin typeface="Times New Roman" panose="02020603050405020304" pitchFamily="18" charset="0"/>
              <a:cs typeface="Times New Roman" panose="02020603050405020304" pitchFamily="18" charset="0"/>
            </a:endParaRPr>
          </a:p>
        </p:txBody>
      </p:sp>
      <p:pic>
        <p:nvPicPr>
          <p:cNvPr id="3" name="图片 2">
            <a:extLst>
              <a:ext uri="{FF2B5EF4-FFF2-40B4-BE49-F238E27FC236}">
                <a16:creationId xmlns:a16="http://schemas.microsoft.com/office/drawing/2014/main" id="{5D5755E2-513F-503B-B38C-97324062D67F}"/>
              </a:ext>
            </a:extLst>
          </p:cNvPr>
          <p:cNvPicPr>
            <a:picLocks noChangeAspect="1"/>
          </p:cNvPicPr>
          <p:nvPr/>
        </p:nvPicPr>
        <p:blipFill>
          <a:blip r:embed="rId2"/>
          <a:stretch>
            <a:fillRect/>
          </a:stretch>
        </p:blipFill>
        <p:spPr>
          <a:xfrm>
            <a:off x="568109" y="1253276"/>
            <a:ext cx="10685714" cy="3866667"/>
          </a:xfrm>
          <a:prstGeom prst="rect">
            <a:avLst/>
          </a:prstGeom>
        </p:spPr>
      </p:pic>
    </p:spTree>
    <p:extLst>
      <p:ext uri="{BB962C8B-B14F-4D97-AF65-F5344CB8AC3E}">
        <p14:creationId xmlns:p14="http://schemas.microsoft.com/office/powerpoint/2010/main" val="42007393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B15DE6D2-F9FB-FCF6-DA2E-FFC42B06102F}"/>
              </a:ext>
            </a:extLst>
          </p:cNvPr>
          <p:cNvSpPr txBox="1"/>
          <p:nvPr/>
        </p:nvSpPr>
        <p:spPr>
          <a:xfrm>
            <a:off x="362375" y="511387"/>
            <a:ext cx="1778436" cy="461665"/>
          </a:xfrm>
          <a:prstGeom prst="rect">
            <a:avLst/>
          </a:prstGeom>
          <a:noFill/>
        </p:spPr>
        <p:txBody>
          <a:bodyPr wrap="none" rtlCol="0">
            <a:spAutoFit/>
          </a:bodyPr>
          <a:lstStyle/>
          <a:p>
            <a:r>
              <a:rPr lang="en-US" altLang="zh-CN" sz="2400" dirty="0">
                <a:latin typeface="Times New Roman" panose="02020603050405020304" pitchFamily="18" charset="0"/>
                <a:cs typeface="Times New Roman" panose="02020603050405020304" pitchFamily="18" charset="0"/>
              </a:rPr>
              <a:t>Tune a video</a:t>
            </a:r>
            <a:endParaRPr lang="zh-CN" altLang="en-US" sz="2400" dirty="0">
              <a:latin typeface="Times New Roman" panose="02020603050405020304" pitchFamily="18" charset="0"/>
              <a:cs typeface="Times New Roman" panose="02020603050405020304" pitchFamily="18" charset="0"/>
            </a:endParaRPr>
          </a:p>
        </p:txBody>
      </p:sp>
      <p:sp>
        <p:nvSpPr>
          <p:cNvPr id="3" name="矩形 2">
            <a:extLst>
              <a:ext uri="{FF2B5EF4-FFF2-40B4-BE49-F238E27FC236}">
                <a16:creationId xmlns:a16="http://schemas.microsoft.com/office/drawing/2014/main" id="{70AF8F89-C6AF-8AA4-9231-2E0726962890}"/>
              </a:ext>
            </a:extLst>
          </p:cNvPr>
          <p:cNvSpPr/>
          <p:nvPr/>
        </p:nvSpPr>
        <p:spPr>
          <a:xfrm>
            <a:off x="456642" y="2304089"/>
            <a:ext cx="5476613" cy="2031325"/>
          </a:xfrm>
          <a:prstGeom prst="rect">
            <a:avLst/>
          </a:prstGeom>
        </p:spPr>
        <p:txBody>
          <a:bodyPr wrap="square">
            <a:spAutoFit/>
          </a:bodyPr>
          <a:lstStyle/>
          <a:p>
            <a:pPr marL="285750" indent="-285750">
              <a:buFont typeface="Arial" panose="020B0604020202020204" pitchFamily="34" charset="0"/>
              <a:buChar char="•"/>
            </a:pPr>
            <a:r>
              <a:rPr lang="zh-CN" altLang="en-US" b="1" dirty="0">
                <a:latin typeface="Times New Roman" panose="02020603050405020304" pitchFamily="18" charset="0"/>
                <a:cs typeface="Times New Roman" panose="02020603050405020304" pitchFamily="18" charset="0"/>
              </a:rPr>
              <a:t>Regarding motion </a:t>
            </a:r>
            <a:r>
              <a:rPr lang="en-US" altLang="zh-CN" b="1"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T2I models are able to generate images that align well with the text, including the verb terms.</a:t>
            </a:r>
          </a:p>
          <a:p>
            <a:pPr marL="285750" indent="-285750">
              <a:buFont typeface="Arial" panose="020B0604020202020204" pitchFamily="34" charset="0"/>
              <a:buChar char="•"/>
            </a:pPr>
            <a:r>
              <a:rPr lang="en-US" altLang="zh-CN" b="1" dirty="0">
                <a:latin typeface="Times New Roman" panose="02020603050405020304" pitchFamily="18" charset="0"/>
                <a:cs typeface="Times New Roman" panose="02020603050405020304" pitchFamily="18" charset="0"/>
              </a:rPr>
              <a:t>Regarding consistent objects : </a:t>
            </a:r>
            <a:r>
              <a:rPr lang="en-US" altLang="zh-CN" dirty="0">
                <a:latin typeface="Times New Roman" panose="02020603050405020304" pitchFamily="18" charset="0"/>
                <a:cs typeface="Times New Roman" panose="02020603050405020304" pitchFamily="18" charset="0"/>
              </a:rPr>
              <a:t>Simply extending the spatial self-attention in the T2I model from one image to multiple images produces consistent content across frames</a:t>
            </a:r>
            <a:endParaRPr lang="zh-CN" altLang="en-US" dirty="0">
              <a:latin typeface="Times New Roman" panose="02020603050405020304" pitchFamily="18" charset="0"/>
              <a:cs typeface="Times New Roman" panose="02020603050405020304" pitchFamily="18" charset="0"/>
            </a:endParaRPr>
          </a:p>
        </p:txBody>
      </p:sp>
      <p:pic>
        <p:nvPicPr>
          <p:cNvPr id="4" name="图片 3">
            <a:extLst>
              <a:ext uri="{FF2B5EF4-FFF2-40B4-BE49-F238E27FC236}">
                <a16:creationId xmlns:a16="http://schemas.microsoft.com/office/drawing/2014/main" id="{2D8E0DBE-DC0A-7448-48B2-DED507D3A902}"/>
              </a:ext>
            </a:extLst>
          </p:cNvPr>
          <p:cNvPicPr>
            <a:picLocks noChangeAspect="1"/>
          </p:cNvPicPr>
          <p:nvPr/>
        </p:nvPicPr>
        <p:blipFill>
          <a:blip r:embed="rId2"/>
          <a:stretch>
            <a:fillRect/>
          </a:stretch>
        </p:blipFill>
        <p:spPr>
          <a:xfrm>
            <a:off x="6353014" y="1262430"/>
            <a:ext cx="4961905" cy="3342857"/>
          </a:xfrm>
          <a:prstGeom prst="rect">
            <a:avLst/>
          </a:prstGeom>
        </p:spPr>
      </p:pic>
      <p:pic>
        <p:nvPicPr>
          <p:cNvPr id="5" name="图片 4">
            <a:extLst>
              <a:ext uri="{FF2B5EF4-FFF2-40B4-BE49-F238E27FC236}">
                <a16:creationId xmlns:a16="http://schemas.microsoft.com/office/drawing/2014/main" id="{6078227A-307B-9BFC-E4CF-6851DD6A4AE2}"/>
              </a:ext>
            </a:extLst>
          </p:cNvPr>
          <p:cNvPicPr>
            <a:picLocks noChangeAspect="1"/>
          </p:cNvPicPr>
          <p:nvPr/>
        </p:nvPicPr>
        <p:blipFill>
          <a:blip r:embed="rId3"/>
          <a:stretch>
            <a:fillRect/>
          </a:stretch>
        </p:blipFill>
        <p:spPr>
          <a:xfrm>
            <a:off x="6538728" y="4813667"/>
            <a:ext cx="4590476" cy="485714"/>
          </a:xfrm>
          <a:prstGeom prst="rect">
            <a:avLst/>
          </a:prstGeom>
        </p:spPr>
      </p:pic>
    </p:spTree>
    <p:extLst>
      <p:ext uri="{BB962C8B-B14F-4D97-AF65-F5344CB8AC3E}">
        <p14:creationId xmlns:p14="http://schemas.microsoft.com/office/powerpoint/2010/main" val="40908668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CF811FFE-287D-3B93-DF8F-5131F514EC05}"/>
              </a:ext>
            </a:extLst>
          </p:cNvPr>
          <p:cNvPicPr>
            <a:picLocks noChangeAspect="1"/>
          </p:cNvPicPr>
          <p:nvPr/>
        </p:nvPicPr>
        <p:blipFill>
          <a:blip r:embed="rId3"/>
          <a:stretch>
            <a:fillRect/>
          </a:stretch>
        </p:blipFill>
        <p:spPr>
          <a:xfrm>
            <a:off x="5550399" y="618323"/>
            <a:ext cx="4276190" cy="4285714"/>
          </a:xfrm>
          <a:prstGeom prst="rect">
            <a:avLst/>
          </a:prstGeom>
        </p:spPr>
      </p:pic>
      <p:sp>
        <p:nvSpPr>
          <p:cNvPr id="4" name="文本框 3">
            <a:extLst>
              <a:ext uri="{FF2B5EF4-FFF2-40B4-BE49-F238E27FC236}">
                <a16:creationId xmlns:a16="http://schemas.microsoft.com/office/drawing/2014/main" id="{1DA39FB2-CB1F-ECFE-2AD1-4BC21079158B}"/>
              </a:ext>
            </a:extLst>
          </p:cNvPr>
          <p:cNvSpPr txBox="1"/>
          <p:nvPr/>
        </p:nvSpPr>
        <p:spPr>
          <a:xfrm>
            <a:off x="287676" y="1479480"/>
            <a:ext cx="4737194" cy="1695849"/>
          </a:xfrm>
          <a:prstGeom prst="rect">
            <a:avLst/>
          </a:prstGeom>
          <a:noFill/>
        </p:spPr>
        <p:txBody>
          <a:bodyPr wrap="none" rtlCol="0">
            <a:spAutoFit/>
          </a:bodyPr>
          <a:lstStyle/>
          <a:p>
            <a:pPr marL="285750" indent="-285750">
              <a:lnSpc>
                <a:spcPct val="150000"/>
              </a:lnSpc>
              <a:buFont typeface="Arial" panose="020B0604020202020204" pitchFamily="34" charset="0"/>
              <a:buChar char="•"/>
            </a:pPr>
            <a:r>
              <a:rPr lang="en-US" altLang="zh-CN" sz="2400" dirty="0">
                <a:latin typeface="Times New Roman" panose="02020603050405020304" pitchFamily="18" charset="0"/>
                <a:cs typeface="Times New Roman" panose="02020603050405020304" pitchFamily="18" charset="0"/>
              </a:rPr>
              <a:t>ST-Attn : </a:t>
            </a:r>
            <a:r>
              <a:rPr lang="zh-CN" altLang="en-US" sz="2400" dirty="0">
                <a:latin typeface="Times New Roman" panose="02020603050405020304" pitchFamily="18" charset="0"/>
                <a:cs typeface="Times New Roman" panose="02020603050405020304" pitchFamily="18" charset="0"/>
              </a:rPr>
              <a:t>维持前后景的一致性</a:t>
            </a:r>
            <a:endParaRPr lang="en-US" altLang="zh-CN" sz="2400" dirty="0">
              <a:latin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US" altLang="zh-CN" sz="2400" dirty="0">
                <a:latin typeface="Times New Roman" panose="02020603050405020304" pitchFamily="18" charset="0"/>
                <a:cs typeface="Times New Roman" panose="02020603050405020304" pitchFamily="18" charset="0"/>
              </a:rPr>
              <a:t>Inversion : </a:t>
            </a:r>
            <a:r>
              <a:rPr lang="zh-CN" altLang="en-US" sz="2400" dirty="0">
                <a:latin typeface="Times New Roman" panose="02020603050405020304" pitchFamily="18" charset="0"/>
                <a:cs typeface="Times New Roman" panose="02020603050405020304" pitchFamily="18" charset="0"/>
              </a:rPr>
              <a:t>维持输入视频的动作</a:t>
            </a:r>
            <a:endParaRPr lang="en-US" altLang="zh-CN" sz="2400" dirty="0">
              <a:latin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US" altLang="zh-CN" sz="2400" dirty="0">
                <a:latin typeface="Times New Roman" panose="02020603050405020304" pitchFamily="18" charset="0"/>
                <a:cs typeface="Times New Roman" panose="02020603050405020304" pitchFamily="18" charset="0"/>
              </a:rPr>
              <a:t>Finetuning :</a:t>
            </a:r>
            <a:r>
              <a:rPr lang="zh-CN" altLang="en-US" sz="2400" dirty="0">
                <a:latin typeface="Times New Roman" panose="02020603050405020304" pitchFamily="18" charset="0"/>
                <a:cs typeface="Times New Roman" panose="02020603050405020304" pitchFamily="18" charset="0"/>
              </a:rPr>
              <a:t>优化运动的流畅程度</a:t>
            </a:r>
          </a:p>
        </p:txBody>
      </p:sp>
    </p:spTree>
    <p:extLst>
      <p:ext uri="{BB962C8B-B14F-4D97-AF65-F5344CB8AC3E}">
        <p14:creationId xmlns:p14="http://schemas.microsoft.com/office/powerpoint/2010/main" val="33894481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B15DE6D2-F9FB-FCF6-DA2E-FFC42B06102F}"/>
              </a:ext>
            </a:extLst>
          </p:cNvPr>
          <p:cNvSpPr txBox="1"/>
          <p:nvPr/>
        </p:nvSpPr>
        <p:spPr>
          <a:xfrm>
            <a:off x="362375" y="511387"/>
            <a:ext cx="2371162" cy="461665"/>
          </a:xfrm>
          <a:prstGeom prst="rect">
            <a:avLst/>
          </a:prstGeom>
          <a:noFill/>
        </p:spPr>
        <p:txBody>
          <a:bodyPr wrap="none" rtlCol="0">
            <a:spAutoFit/>
          </a:bodyPr>
          <a:lstStyle/>
          <a:p>
            <a:r>
              <a:rPr lang="en-US" altLang="zh-CN" sz="2400" dirty="0">
                <a:latin typeface="Times New Roman" panose="02020603050405020304" pitchFamily="18" charset="0"/>
                <a:cs typeface="Times New Roman" panose="02020603050405020304" pitchFamily="18" charset="0"/>
              </a:rPr>
              <a:t>Prompt to prompt</a:t>
            </a:r>
            <a:endParaRPr lang="zh-CN" altLang="en-US" sz="2400" dirty="0">
              <a:latin typeface="Times New Roman" panose="02020603050405020304" pitchFamily="18" charset="0"/>
              <a:cs typeface="Times New Roman" panose="02020603050405020304" pitchFamily="18" charset="0"/>
            </a:endParaRPr>
          </a:p>
        </p:txBody>
      </p:sp>
      <p:pic>
        <p:nvPicPr>
          <p:cNvPr id="3" name="图片 2">
            <a:extLst>
              <a:ext uri="{FF2B5EF4-FFF2-40B4-BE49-F238E27FC236}">
                <a16:creationId xmlns:a16="http://schemas.microsoft.com/office/drawing/2014/main" id="{F21C99F8-C92F-59B5-B780-4F266806A43E}"/>
              </a:ext>
            </a:extLst>
          </p:cNvPr>
          <p:cNvPicPr>
            <a:picLocks noChangeAspect="1"/>
          </p:cNvPicPr>
          <p:nvPr/>
        </p:nvPicPr>
        <p:blipFill rotWithShape="1">
          <a:blip r:embed="rId2"/>
          <a:srcRect b="50813"/>
          <a:stretch/>
        </p:blipFill>
        <p:spPr>
          <a:xfrm>
            <a:off x="434608" y="1021644"/>
            <a:ext cx="8392164" cy="1648760"/>
          </a:xfrm>
          <a:prstGeom prst="rect">
            <a:avLst/>
          </a:prstGeom>
        </p:spPr>
      </p:pic>
      <p:pic>
        <p:nvPicPr>
          <p:cNvPr id="4" name="图片 3">
            <a:extLst>
              <a:ext uri="{FF2B5EF4-FFF2-40B4-BE49-F238E27FC236}">
                <a16:creationId xmlns:a16="http://schemas.microsoft.com/office/drawing/2014/main" id="{2E24D905-2C91-90CC-D073-4A86B3372BDD}"/>
              </a:ext>
            </a:extLst>
          </p:cNvPr>
          <p:cNvPicPr>
            <a:picLocks noChangeAspect="1"/>
          </p:cNvPicPr>
          <p:nvPr/>
        </p:nvPicPr>
        <p:blipFill>
          <a:blip r:embed="rId3"/>
          <a:stretch>
            <a:fillRect/>
          </a:stretch>
        </p:blipFill>
        <p:spPr>
          <a:xfrm>
            <a:off x="468297" y="3089026"/>
            <a:ext cx="1699870" cy="339974"/>
          </a:xfrm>
          <a:prstGeom prst="rect">
            <a:avLst/>
          </a:prstGeom>
        </p:spPr>
      </p:pic>
      <p:pic>
        <p:nvPicPr>
          <p:cNvPr id="5" name="图片 4">
            <a:extLst>
              <a:ext uri="{FF2B5EF4-FFF2-40B4-BE49-F238E27FC236}">
                <a16:creationId xmlns:a16="http://schemas.microsoft.com/office/drawing/2014/main" id="{99FF1C88-C555-E399-7F0E-67005D7E0E58}"/>
              </a:ext>
            </a:extLst>
          </p:cNvPr>
          <p:cNvPicPr>
            <a:picLocks noChangeAspect="1"/>
          </p:cNvPicPr>
          <p:nvPr/>
        </p:nvPicPr>
        <p:blipFill>
          <a:blip r:embed="rId4"/>
          <a:stretch>
            <a:fillRect/>
          </a:stretch>
        </p:blipFill>
        <p:spPr>
          <a:xfrm>
            <a:off x="468296" y="4400953"/>
            <a:ext cx="1771821" cy="323279"/>
          </a:xfrm>
          <a:prstGeom prst="rect">
            <a:avLst/>
          </a:prstGeom>
        </p:spPr>
      </p:pic>
      <p:pic>
        <p:nvPicPr>
          <p:cNvPr id="6" name="图片 5">
            <a:extLst>
              <a:ext uri="{FF2B5EF4-FFF2-40B4-BE49-F238E27FC236}">
                <a16:creationId xmlns:a16="http://schemas.microsoft.com/office/drawing/2014/main" id="{D0548098-A68E-146F-D64E-34DAB1081F5F}"/>
              </a:ext>
            </a:extLst>
          </p:cNvPr>
          <p:cNvPicPr>
            <a:picLocks noChangeAspect="1"/>
          </p:cNvPicPr>
          <p:nvPr/>
        </p:nvPicPr>
        <p:blipFill>
          <a:blip r:embed="rId5"/>
          <a:stretch>
            <a:fillRect/>
          </a:stretch>
        </p:blipFill>
        <p:spPr>
          <a:xfrm>
            <a:off x="434608" y="3725454"/>
            <a:ext cx="1828537" cy="324122"/>
          </a:xfrm>
          <a:prstGeom prst="rect">
            <a:avLst/>
          </a:prstGeom>
        </p:spPr>
      </p:pic>
      <p:pic>
        <p:nvPicPr>
          <p:cNvPr id="7" name="图片 6">
            <a:extLst>
              <a:ext uri="{FF2B5EF4-FFF2-40B4-BE49-F238E27FC236}">
                <a16:creationId xmlns:a16="http://schemas.microsoft.com/office/drawing/2014/main" id="{514D24D4-AF28-D565-BEC6-D954BFD71568}"/>
              </a:ext>
            </a:extLst>
          </p:cNvPr>
          <p:cNvPicPr>
            <a:picLocks noChangeAspect="1"/>
          </p:cNvPicPr>
          <p:nvPr/>
        </p:nvPicPr>
        <p:blipFill>
          <a:blip r:embed="rId6"/>
          <a:stretch>
            <a:fillRect/>
          </a:stretch>
        </p:blipFill>
        <p:spPr>
          <a:xfrm>
            <a:off x="362375" y="4922548"/>
            <a:ext cx="2216708" cy="622426"/>
          </a:xfrm>
          <a:prstGeom prst="rect">
            <a:avLst/>
          </a:prstGeom>
        </p:spPr>
      </p:pic>
      <p:pic>
        <p:nvPicPr>
          <p:cNvPr id="8" name="图片 7">
            <a:extLst>
              <a:ext uri="{FF2B5EF4-FFF2-40B4-BE49-F238E27FC236}">
                <a16:creationId xmlns:a16="http://schemas.microsoft.com/office/drawing/2014/main" id="{07FC3882-C7A5-35DF-4485-6AEB61128588}"/>
              </a:ext>
            </a:extLst>
          </p:cNvPr>
          <p:cNvPicPr>
            <a:picLocks noChangeAspect="1"/>
          </p:cNvPicPr>
          <p:nvPr/>
        </p:nvPicPr>
        <p:blipFill>
          <a:blip r:embed="rId7"/>
          <a:stretch>
            <a:fillRect/>
          </a:stretch>
        </p:blipFill>
        <p:spPr>
          <a:xfrm>
            <a:off x="529297" y="5636195"/>
            <a:ext cx="1685097" cy="437477"/>
          </a:xfrm>
          <a:prstGeom prst="rect">
            <a:avLst/>
          </a:prstGeom>
        </p:spPr>
      </p:pic>
      <p:pic>
        <p:nvPicPr>
          <p:cNvPr id="9" name="图片 8">
            <a:extLst>
              <a:ext uri="{FF2B5EF4-FFF2-40B4-BE49-F238E27FC236}">
                <a16:creationId xmlns:a16="http://schemas.microsoft.com/office/drawing/2014/main" id="{FB06A9CC-4E5B-F1B2-B759-BD0515AF9403}"/>
              </a:ext>
            </a:extLst>
          </p:cNvPr>
          <p:cNvPicPr>
            <a:picLocks noChangeAspect="1"/>
          </p:cNvPicPr>
          <p:nvPr/>
        </p:nvPicPr>
        <p:blipFill>
          <a:blip r:embed="rId8"/>
          <a:stretch>
            <a:fillRect/>
          </a:stretch>
        </p:blipFill>
        <p:spPr>
          <a:xfrm>
            <a:off x="2850380" y="2931298"/>
            <a:ext cx="7481397" cy="3831444"/>
          </a:xfrm>
          <a:prstGeom prst="rect">
            <a:avLst/>
          </a:prstGeom>
        </p:spPr>
      </p:pic>
      <p:pic>
        <p:nvPicPr>
          <p:cNvPr id="10" name="图片 9">
            <a:extLst>
              <a:ext uri="{FF2B5EF4-FFF2-40B4-BE49-F238E27FC236}">
                <a16:creationId xmlns:a16="http://schemas.microsoft.com/office/drawing/2014/main" id="{EDD0B181-8CB9-F97F-5AD8-1ED13B6106BA}"/>
              </a:ext>
            </a:extLst>
          </p:cNvPr>
          <p:cNvPicPr>
            <a:picLocks noChangeAspect="1"/>
          </p:cNvPicPr>
          <p:nvPr/>
        </p:nvPicPr>
        <p:blipFill rotWithShape="1">
          <a:blip r:embed="rId9"/>
          <a:srcRect l="44965" t="6659" r="41660" b="49849"/>
          <a:stretch/>
        </p:blipFill>
        <p:spPr>
          <a:xfrm>
            <a:off x="10331777" y="742219"/>
            <a:ext cx="1402672" cy="1648760"/>
          </a:xfrm>
          <a:prstGeom prst="rect">
            <a:avLst/>
          </a:prstGeom>
        </p:spPr>
      </p:pic>
      <p:pic>
        <p:nvPicPr>
          <p:cNvPr id="11" name="图片 10">
            <a:extLst>
              <a:ext uri="{FF2B5EF4-FFF2-40B4-BE49-F238E27FC236}">
                <a16:creationId xmlns:a16="http://schemas.microsoft.com/office/drawing/2014/main" id="{D6799C19-BF62-D6B9-F780-B668B2CE4B98}"/>
              </a:ext>
            </a:extLst>
          </p:cNvPr>
          <p:cNvPicPr>
            <a:picLocks noChangeAspect="1"/>
          </p:cNvPicPr>
          <p:nvPr/>
        </p:nvPicPr>
        <p:blipFill rotWithShape="1">
          <a:blip r:embed="rId9"/>
          <a:srcRect l="3568" t="6225" r="83056" b="50283"/>
          <a:stretch/>
        </p:blipFill>
        <p:spPr>
          <a:xfrm>
            <a:off x="8691238" y="724789"/>
            <a:ext cx="1402673" cy="1648760"/>
          </a:xfrm>
          <a:prstGeom prst="rect">
            <a:avLst/>
          </a:prstGeom>
        </p:spPr>
      </p:pic>
    </p:spTree>
    <p:extLst>
      <p:ext uri="{BB962C8B-B14F-4D97-AF65-F5344CB8AC3E}">
        <p14:creationId xmlns:p14="http://schemas.microsoft.com/office/powerpoint/2010/main" val="23988835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22366B26-7314-CDC8-FF0A-65C4D2040A0E}"/>
              </a:ext>
            </a:extLst>
          </p:cNvPr>
          <p:cNvPicPr>
            <a:picLocks noChangeAspect="1"/>
          </p:cNvPicPr>
          <p:nvPr/>
        </p:nvPicPr>
        <p:blipFill>
          <a:blip r:embed="rId2"/>
          <a:stretch>
            <a:fillRect/>
          </a:stretch>
        </p:blipFill>
        <p:spPr>
          <a:xfrm>
            <a:off x="899756" y="727895"/>
            <a:ext cx="10182225" cy="2257425"/>
          </a:xfrm>
          <a:prstGeom prst="rect">
            <a:avLst/>
          </a:prstGeom>
        </p:spPr>
      </p:pic>
      <p:pic>
        <p:nvPicPr>
          <p:cNvPr id="5" name="图片 4">
            <a:extLst>
              <a:ext uri="{FF2B5EF4-FFF2-40B4-BE49-F238E27FC236}">
                <a16:creationId xmlns:a16="http://schemas.microsoft.com/office/drawing/2014/main" id="{704B2227-B423-4BBD-0EEC-A86851DAF714}"/>
              </a:ext>
            </a:extLst>
          </p:cNvPr>
          <p:cNvPicPr>
            <a:picLocks noChangeAspect="1"/>
          </p:cNvPicPr>
          <p:nvPr/>
        </p:nvPicPr>
        <p:blipFill>
          <a:blip r:embed="rId3"/>
          <a:stretch>
            <a:fillRect/>
          </a:stretch>
        </p:blipFill>
        <p:spPr>
          <a:xfrm>
            <a:off x="3034611" y="3199359"/>
            <a:ext cx="3827599" cy="695927"/>
          </a:xfrm>
          <a:prstGeom prst="rect">
            <a:avLst/>
          </a:prstGeom>
        </p:spPr>
      </p:pic>
      <p:pic>
        <p:nvPicPr>
          <p:cNvPr id="7" name="图片 6">
            <a:extLst>
              <a:ext uri="{FF2B5EF4-FFF2-40B4-BE49-F238E27FC236}">
                <a16:creationId xmlns:a16="http://schemas.microsoft.com/office/drawing/2014/main" id="{03700C46-DB3A-EF42-0A9B-53415C25293B}"/>
              </a:ext>
            </a:extLst>
          </p:cNvPr>
          <p:cNvPicPr>
            <a:picLocks noChangeAspect="1"/>
          </p:cNvPicPr>
          <p:nvPr/>
        </p:nvPicPr>
        <p:blipFill>
          <a:blip r:embed="rId4"/>
          <a:stretch>
            <a:fillRect/>
          </a:stretch>
        </p:blipFill>
        <p:spPr>
          <a:xfrm>
            <a:off x="2958213" y="4081010"/>
            <a:ext cx="5270785" cy="623341"/>
          </a:xfrm>
          <a:prstGeom prst="rect">
            <a:avLst/>
          </a:prstGeom>
        </p:spPr>
      </p:pic>
      <p:pic>
        <p:nvPicPr>
          <p:cNvPr id="9" name="图片 8">
            <a:extLst>
              <a:ext uri="{FF2B5EF4-FFF2-40B4-BE49-F238E27FC236}">
                <a16:creationId xmlns:a16="http://schemas.microsoft.com/office/drawing/2014/main" id="{64AA498A-D101-F7F5-D19D-C4AC995CEFC1}"/>
              </a:ext>
            </a:extLst>
          </p:cNvPr>
          <p:cNvPicPr>
            <a:picLocks noChangeAspect="1"/>
          </p:cNvPicPr>
          <p:nvPr/>
        </p:nvPicPr>
        <p:blipFill rotWithShape="1">
          <a:blip r:embed="rId5"/>
          <a:srcRect t="5380"/>
          <a:stretch/>
        </p:blipFill>
        <p:spPr>
          <a:xfrm>
            <a:off x="3034611" y="5040293"/>
            <a:ext cx="4914650" cy="633061"/>
          </a:xfrm>
          <a:prstGeom prst="rect">
            <a:avLst/>
          </a:prstGeom>
        </p:spPr>
      </p:pic>
      <p:sp>
        <p:nvSpPr>
          <p:cNvPr id="10" name="文本框 9">
            <a:extLst>
              <a:ext uri="{FF2B5EF4-FFF2-40B4-BE49-F238E27FC236}">
                <a16:creationId xmlns:a16="http://schemas.microsoft.com/office/drawing/2014/main" id="{4F4FE327-0DA0-04F3-EBA7-3A70070802DC}"/>
              </a:ext>
            </a:extLst>
          </p:cNvPr>
          <p:cNvSpPr txBox="1"/>
          <p:nvPr/>
        </p:nvSpPr>
        <p:spPr>
          <a:xfrm>
            <a:off x="768641" y="3243407"/>
            <a:ext cx="1382430" cy="400110"/>
          </a:xfrm>
          <a:prstGeom prst="rect">
            <a:avLst/>
          </a:prstGeom>
          <a:noFill/>
        </p:spPr>
        <p:txBody>
          <a:bodyPr wrap="none" rtlCol="0">
            <a:spAutoFit/>
          </a:bodyPr>
          <a:lstStyle/>
          <a:p>
            <a:r>
              <a:rPr lang="en-US" altLang="zh-CN" sz="2000" dirty="0">
                <a:latin typeface="Times New Roman" panose="02020603050405020304" pitchFamily="18" charset="0"/>
                <a:cs typeface="Times New Roman" panose="02020603050405020304" pitchFamily="18" charset="0"/>
              </a:rPr>
              <a:t>Word Swap</a:t>
            </a:r>
            <a:endParaRPr lang="zh-CN" altLang="en-US" sz="2000" dirty="0">
              <a:latin typeface="Times New Roman" panose="02020603050405020304" pitchFamily="18" charset="0"/>
              <a:cs typeface="Times New Roman" panose="02020603050405020304" pitchFamily="18" charset="0"/>
            </a:endParaRPr>
          </a:p>
        </p:txBody>
      </p:sp>
      <p:sp>
        <p:nvSpPr>
          <p:cNvPr id="11" name="文本框 10">
            <a:extLst>
              <a:ext uri="{FF2B5EF4-FFF2-40B4-BE49-F238E27FC236}">
                <a16:creationId xmlns:a16="http://schemas.microsoft.com/office/drawing/2014/main" id="{3CF15D90-FC87-B4B7-5745-1460DC7F6801}"/>
              </a:ext>
            </a:extLst>
          </p:cNvPr>
          <p:cNvSpPr txBox="1"/>
          <p:nvPr/>
        </p:nvSpPr>
        <p:spPr>
          <a:xfrm>
            <a:off x="361639" y="4081010"/>
            <a:ext cx="2196435" cy="400110"/>
          </a:xfrm>
          <a:prstGeom prst="rect">
            <a:avLst/>
          </a:prstGeom>
          <a:noFill/>
        </p:spPr>
        <p:txBody>
          <a:bodyPr wrap="none" rtlCol="0">
            <a:spAutoFit/>
          </a:bodyPr>
          <a:lstStyle/>
          <a:p>
            <a:r>
              <a:rPr lang="en-US" altLang="zh-CN" sz="2000" dirty="0">
                <a:latin typeface="Times New Roman" panose="02020603050405020304" pitchFamily="18" charset="0"/>
                <a:cs typeface="Times New Roman" panose="02020603050405020304" pitchFamily="18" charset="0"/>
              </a:rPr>
              <a:t>Prompt Refinement</a:t>
            </a:r>
            <a:endParaRPr lang="zh-CN" altLang="en-US" sz="2000" dirty="0">
              <a:latin typeface="Times New Roman" panose="02020603050405020304" pitchFamily="18" charset="0"/>
              <a:cs typeface="Times New Roman" panose="02020603050405020304" pitchFamily="18" charset="0"/>
            </a:endParaRPr>
          </a:p>
        </p:txBody>
      </p:sp>
      <p:sp>
        <p:nvSpPr>
          <p:cNvPr id="12" name="文本框 11">
            <a:extLst>
              <a:ext uri="{FF2B5EF4-FFF2-40B4-BE49-F238E27FC236}">
                <a16:creationId xmlns:a16="http://schemas.microsoft.com/office/drawing/2014/main" id="{5E4D93A1-C2E5-F249-852F-AAA4343C5130}"/>
              </a:ext>
            </a:extLst>
          </p:cNvPr>
          <p:cNvSpPr txBox="1"/>
          <p:nvPr/>
        </p:nvSpPr>
        <p:spPr>
          <a:xfrm>
            <a:off x="154851" y="5040293"/>
            <a:ext cx="2610010" cy="400110"/>
          </a:xfrm>
          <a:prstGeom prst="rect">
            <a:avLst/>
          </a:prstGeom>
          <a:noFill/>
        </p:spPr>
        <p:txBody>
          <a:bodyPr wrap="none" rtlCol="0">
            <a:spAutoFit/>
          </a:bodyPr>
          <a:lstStyle/>
          <a:p>
            <a:r>
              <a:rPr lang="en-US" altLang="zh-CN" sz="2000" dirty="0">
                <a:latin typeface="Times New Roman" panose="02020603050405020304" pitchFamily="18" charset="0"/>
                <a:cs typeface="Times New Roman" panose="02020603050405020304" pitchFamily="18" charset="0"/>
              </a:rPr>
              <a:t>Attention Re-weighting</a:t>
            </a:r>
            <a:endParaRPr lang="zh-CN" altLang="en-US" sz="2000" dirty="0">
              <a:latin typeface="Times New Roman" panose="02020603050405020304" pitchFamily="18" charset="0"/>
              <a:cs typeface="Times New Roman" panose="02020603050405020304" pitchFamily="18" charset="0"/>
            </a:endParaRPr>
          </a:p>
        </p:txBody>
      </p:sp>
      <p:sp>
        <p:nvSpPr>
          <p:cNvPr id="2" name="文本框 1">
            <a:extLst>
              <a:ext uri="{FF2B5EF4-FFF2-40B4-BE49-F238E27FC236}">
                <a16:creationId xmlns:a16="http://schemas.microsoft.com/office/drawing/2014/main" id="{B0161ED6-57CD-0B7E-3A1E-769A7942A469}"/>
              </a:ext>
            </a:extLst>
          </p:cNvPr>
          <p:cNvSpPr txBox="1"/>
          <p:nvPr/>
        </p:nvSpPr>
        <p:spPr>
          <a:xfrm>
            <a:off x="362375" y="511387"/>
            <a:ext cx="2371162" cy="461665"/>
          </a:xfrm>
          <a:prstGeom prst="rect">
            <a:avLst/>
          </a:prstGeom>
          <a:noFill/>
        </p:spPr>
        <p:txBody>
          <a:bodyPr wrap="none" rtlCol="0">
            <a:spAutoFit/>
          </a:bodyPr>
          <a:lstStyle/>
          <a:p>
            <a:r>
              <a:rPr lang="en-US" altLang="zh-CN" sz="2400" dirty="0">
                <a:latin typeface="Times New Roman" panose="02020603050405020304" pitchFamily="18" charset="0"/>
                <a:cs typeface="Times New Roman" panose="02020603050405020304" pitchFamily="18" charset="0"/>
              </a:rPr>
              <a:t>Prompt to prompt</a:t>
            </a:r>
            <a:endParaRPr lang="zh-CN" alt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08520570"/>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1099</TotalTime>
  <Words>623</Words>
  <Application>Microsoft Office PowerPoint</Application>
  <PresentationFormat>宽屏</PresentationFormat>
  <Paragraphs>109</Paragraphs>
  <Slides>45</Slides>
  <Notes>4</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45</vt:i4>
      </vt:variant>
    </vt:vector>
  </HeadingPairs>
  <TitlesOfParts>
    <vt:vector size="52" baseType="lpstr">
      <vt:lpstr>等线</vt:lpstr>
      <vt:lpstr>等线 Light</vt:lpstr>
      <vt:lpstr>微软雅黑</vt:lpstr>
      <vt:lpstr>Arial</vt:lpstr>
      <vt:lpstr>Cambria Math</vt:lpstr>
      <vt:lpstr>Times New Roman</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Frederick Xu</dc:creator>
  <cp:lastModifiedBy>Frederick Xu</cp:lastModifiedBy>
  <cp:revision>23</cp:revision>
  <dcterms:created xsi:type="dcterms:W3CDTF">2023-08-20T12:10:03Z</dcterms:created>
  <dcterms:modified xsi:type="dcterms:W3CDTF">2023-09-03T10:08:40Z</dcterms:modified>
</cp:coreProperties>
</file>